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8" r:id="rId12"/>
    <p:sldId id="270" r:id="rId13"/>
  </p:sldIdLst>
  <p:sldSz cx="12192000" cy="6858000"/>
  <p:notesSz cx="12192000" cy="6858000"/>
  <p:defaultTextStyle>
    <a:defPPr>
      <a:defRPr kern="0"/>
    </a:def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4" d="100"/>
          <a:sy n="74" d="100"/>
        </p:scale>
        <p:origin x="-558" y="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000" b="1" i="0">
                <a:solidFill>
                  <a:schemeClr val="bg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8"/>
          </a:xfrm>
          <a:prstGeom prst="rect">
            <a:avLst/>
          </a:prstGeom>
        </p:spPr>
      </p:pic>
      <p:pic>
        <p:nvPicPr>
          <p:cNvPr id="17" name="bg object 17"/>
          <p:cNvPicPr/>
          <p:nvPr/>
        </p:nvPicPr>
        <p:blipFill>
          <a:blip r:embed="rId3" cstate="print"/>
          <a:stretch>
            <a:fillRect/>
          </a:stretch>
        </p:blipFill>
        <p:spPr>
          <a:xfrm>
            <a:off x="2955798" y="115074"/>
            <a:ext cx="6266688" cy="1118603"/>
          </a:xfrm>
          <a:prstGeom prst="rect">
            <a:avLst/>
          </a:prstGeom>
        </p:spPr>
      </p:pic>
      <p:pic>
        <p:nvPicPr>
          <p:cNvPr id="18" name="bg object 18"/>
          <p:cNvPicPr/>
          <p:nvPr/>
        </p:nvPicPr>
        <p:blipFill>
          <a:blip r:embed="rId4" cstate="print"/>
          <a:stretch>
            <a:fillRect/>
          </a:stretch>
        </p:blipFill>
        <p:spPr>
          <a:xfrm>
            <a:off x="2123694" y="775728"/>
            <a:ext cx="8016240" cy="649973"/>
          </a:xfrm>
          <a:prstGeom prst="rect">
            <a:avLst/>
          </a:prstGeom>
        </p:spPr>
      </p:pic>
      <p:sp>
        <p:nvSpPr>
          <p:cNvPr id="2" name="Holder 2"/>
          <p:cNvSpPr>
            <a:spLocks noGrp="1"/>
          </p:cNvSpPr>
          <p:nvPr>
            <p:ph type="title"/>
          </p:nvPr>
        </p:nvSpPr>
        <p:spPr/>
        <p:txBody>
          <a:bodyPr lIns="0" tIns="0" rIns="0" bIns="0"/>
          <a:lstStyle>
            <a:lvl1pPr>
              <a:defRPr sz="4000" b="1" i="0">
                <a:solidFill>
                  <a:schemeClr val="bg1"/>
                </a:solidFill>
                <a:latin typeface="Arial"/>
                <a:cs typeface="Arial"/>
              </a:defRPr>
            </a:lvl1pPr>
          </a:lstStyle>
          <a:p>
            <a:endParaRPr/>
          </a:p>
        </p:txBody>
      </p:sp>
      <p:sp>
        <p:nvSpPr>
          <p:cNvPr id="3" name="Holder 3"/>
          <p:cNvSpPr>
            <a:spLocks noGrp="1"/>
          </p:cNvSpPr>
          <p:nvPr>
            <p:ph sz="half" idx="2"/>
          </p:nvPr>
        </p:nvSpPr>
        <p:spPr>
          <a:xfrm>
            <a:off x="670560" y="2001773"/>
            <a:ext cx="4821555" cy="4450080"/>
          </a:xfrm>
          <a:prstGeom prst="rect">
            <a:avLst/>
          </a:prstGeom>
        </p:spPr>
        <p:txBody>
          <a:bodyPr wrap="square" lIns="0" tIns="0" rIns="0" bIns="0">
            <a:spAutoFit/>
          </a:bodyPr>
          <a:lstStyle>
            <a:lvl1pPr>
              <a:defRPr sz="1700" b="0" i="0">
                <a:solidFill>
                  <a:srgbClr val="D9D9D9"/>
                </a:solidFill>
                <a:latin typeface="Arial"/>
                <a:cs typeface="Arial"/>
              </a:defRPr>
            </a:lvl1pPr>
          </a:lstStyle>
          <a:p>
            <a:endParaRPr/>
          </a:p>
        </p:txBody>
      </p:sp>
      <p:sp>
        <p:nvSpPr>
          <p:cNvPr id="4" name="Holder 4"/>
          <p:cNvSpPr>
            <a:spLocks noGrp="1"/>
          </p:cNvSpPr>
          <p:nvPr>
            <p:ph sz="half" idx="3"/>
          </p:nvPr>
        </p:nvSpPr>
        <p:spPr>
          <a:xfrm>
            <a:off x="6522720" y="1963674"/>
            <a:ext cx="4822190" cy="4450080"/>
          </a:xfrm>
          <a:prstGeom prst="rect">
            <a:avLst/>
          </a:prstGeom>
        </p:spPr>
        <p:txBody>
          <a:bodyPr wrap="square" lIns="0" tIns="0" rIns="0" bIns="0">
            <a:spAutoFit/>
          </a:bodyPr>
          <a:lstStyle>
            <a:lvl1pPr>
              <a:defRPr sz="1700" b="0" i="0">
                <a:solidFill>
                  <a:srgbClr val="D9D9D9"/>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8"/>
          </a:xfrm>
          <a:prstGeom prst="rect">
            <a:avLst/>
          </a:prstGeom>
        </p:spPr>
      </p:pic>
      <p:pic>
        <p:nvPicPr>
          <p:cNvPr id="17" name="bg object 17"/>
          <p:cNvPicPr/>
          <p:nvPr/>
        </p:nvPicPr>
        <p:blipFill>
          <a:blip r:embed="rId3" cstate="print"/>
          <a:stretch>
            <a:fillRect/>
          </a:stretch>
        </p:blipFill>
        <p:spPr>
          <a:xfrm>
            <a:off x="0" y="0"/>
            <a:ext cx="7650543" cy="6857998"/>
          </a:xfrm>
          <a:prstGeom prst="rect">
            <a:avLst/>
          </a:prstGeom>
        </p:spPr>
      </p:pic>
      <p:pic>
        <p:nvPicPr>
          <p:cNvPr id="18" name="bg object 18"/>
          <p:cNvPicPr/>
          <p:nvPr/>
        </p:nvPicPr>
        <p:blipFill>
          <a:blip r:embed="rId4" cstate="print"/>
          <a:stretch>
            <a:fillRect/>
          </a:stretch>
        </p:blipFill>
        <p:spPr>
          <a:xfrm>
            <a:off x="9751314" y="4191764"/>
            <a:ext cx="2307958" cy="2346195"/>
          </a:xfrm>
          <a:prstGeom prst="rect">
            <a:avLst/>
          </a:prstGeom>
        </p:spPr>
      </p:pic>
      <p:sp>
        <p:nvSpPr>
          <p:cNvPr id="2" name="Holder 2"/>
          <p:cNvSpPr>
            <a:spLocks noGrp="1"/>
          </p:cNvSpPr>
          <p:nvPr>
            <p:ph type="title"/>
          </p:nvPr>
        </p:nvSpPr>
        <p:spPr/>
        <p:txBody>
          <a:bodyPr lIns="0" tIns="0" rIns="0" bIns="0"/>
          <a:lstStyle>
            <a:lvl1pPr>
              <a:defRPr sz="40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4304" y="442632"/>
            <a:ext cx="10483390" cy="985519"/>
          </a:xfrm>
          <a:prstGeom prst="rect">
            <a:avLst/>
          </a:prstGeom>
        </p:spPr>
        <p:txBody>
          <a:bodyPr wrap="square" lIns="0" tIns="0" rIns="0" bIns="0">
            <a:spAutoFit/>
          </a:bodyPr>
          <a:lstStyle>
            <a:lvl1pPr>
              <a:defRPr sz="4000" b="1" i="0">
                <a:solidFill>
                  <a:schemeClr val="bg1"/>
                </a:solidFill>
                <a:latin typeface="Arial"/>
                <a:cs typeface="Arial"/>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9/24/2024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jp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2042160"/>
            <a:ext cx="12191999" cy="4425696"/>
            <a:chOff x="0" y="2042160"/>
            <a:chExt cx="12191999" cy="4425696"/>
          </a:xfrm>
        </p:grpSpPr>
        <p:pic>
          <p:nvPicPr>
            <p:cNvPr id="4" name="object 4"/>
            <p:cNvPicPr/>
            <p:nvPr/>
          </p:nvPicPr>
          <p:blipFill>
            <a:blip r:embed="rId2" cstate="print"/>
            <a:stretch>
              <a:fillRect/>
            </a:stretch>
          </p:blipFill>
          <p:spPr>
            <a:xfrm>
              <a:off x="5846533" y="2042160"/>
              <a:ext cx="6345466" cy="4425696"/>
            </a:xfrm>
            <a:prstGeom prst="rect">
              <a:avLst/>
            </a:prstGeom>
          </p:spPr>
        </p:pic>
        <p:pic>
          <p:nvPicPr>
            <p:cNvPr id="5" name="object 5"/>
            <p:cNvPicPr/>
            <p:nvPr/>
          </p:nvPicPr>
          <p:blipFill>
            <a:blip r:embed="rId3" cstate="print"/>
            <a:stretch>
              <a:fillRect/>
            </a:stretch>
          </p:blipFill>
          <p:spPr>
            <a:xfrm>
              <a:off x="0" y="2042922"/>
              <a:ext cx="6145554" cy="4424932"/>
            </a:xfrm>
            <a:prstGeom prst="rect">
              <a:avLst/>
            </a:prstGeom>
          </p:spPr>
        </p:pic>
        <p:pic>
          <p:nvPicPr>
            <p:cNvPr id="6" name="object 6"/>
            <p:cNvPicPr/>
            <p:nvPr/>
          </p:nvPicPr>
          <p:blipFill>
            <a:blip r:embed="rId4" cstate="print"/>
            <a:stretch>
              <a:fillRect/>
            </a:stretch>
          </p:blipFill>
          <p:spPr>
            <a:xfrm>
              <a:off x="4334255" y="5202174"/>
              <a:ext cx="682751" cy="778001"/>
            </a:xfrm>
            <a:prstGeom prst="rect">
              <a:avLst/>
            </a:prstGeom>
          </p:spPr>
        </p:pic>
        <p:sp>
          <p:nvSpPr>
            <p:cNvPr id="7" name="object 7"/>
            <p:cNvSpPr/>
            <p:nvPr/>
          </p:nvSpPr>
          <p:spPr>
            <a:xfrm>
              <a:off x="4334256" y="5274563"/>
              <a:ext cx="682625" cy="654050"/>
            </a:xfrm>
            <a:custGeom>
              <a:avLst/>
              <a:gdLst/>
              <a:ahLst/>
              <a:cxnLst/>
              <a:rect l="l" t="t" r="r" b="b"/>
              <a:pathLst>
                <a:path w="682625" h="654050">
                  <a:moveTo>
                    <a:pt x="147701" y="196291"/>
                  </a:moveTo>
                  <a:lnTo>
                    <a:pt x="45796" y="196291"/>
                  </a:lnTo>
                  <a:lnTo>
                    <a:pt x="45796" y="217576"/>
                  </a:lnTo>
                  <a:lnTo>
                    <a:pt x="147701" y="217589"/>
                  </a:lnTo>
                  <a:lnTo>
                    <a:pt x="147701" y="196303"/>
                  </a:lnTo>
                  <a:close/>
                </a:path>
                <a:path w="682625" h="654050">
                  <a:moveTo>
                    <a:pt x="147713" y="152666"/>
                  </a:moveTo>
                  <a:lnTo>
                    <a:pt x="45770" y="152666"/>
                  </a:lnTo>
                  <a:lnTo>
                    <a:pt x="45770" y="174040"/>
                  </a:lnTo>
                  <a:lnTo>
                    <a:pt x="147713" y="174053"/>
                  </a:lnTo>
                  <a:lnTo>
                    <a:pt x="147713" y="152666"/>
                  </a:lnTo>
                  <a:close/>
                </a:path>
                <a:path w="682625" h="654050">
                  <a:moveTo>
                    <a:pt x="238277" y="305181"/>
                  </a:moveTo>
                  <a:lnTo>
                    <a:pt x="216408" y="305181"/>
                  </a:lnTo>
                  <a:lnTo>
                    <a:pt x="216408" y="326263"/>
                  </a:lnTo>
                  <a:lnTo>
                    <a:pt x="238277" y="326263"/>
                  </a:lnTo>
                  <a:lnTo>
                    <a:pt x="238277" y="305181"/>
                  </a:lnTo>
                  <a:close/>
                </a:path>
                <a:path w="682625" h="654050">
                  <a:moveTo>
                    <a:pt x="238379" y="217932"/>
                  </a:moveTo>
                  <a:lnTo>
                    <a:pt x="216344" y="217932"/>
                  </a:lnTo>
                  <a:lnTo>
                    <a:pt x="216344" y="239395"/>
                  </a:lnTo>
                  <a:lnTo>
                    <a:pt x="238379" y="239395"/>
                  </a:lnTo>
                  <a:lnTo>
                    <a:pt x="238379" y="217944"/>
                  </a:lnTo>
                  <a:close/>
                </a:path>
                <a:path w="682625" h="654050">
                  <a:moveTo>
                    <a:pt x="238429" y="261721"/>
                  </a:moveTo>
                  <a:lnTo>
                    <a:pt x="216268" y="261721"/>
                  </a:lnTo>
                  <a:lnTo>
                    <a:pt x="216268" y="282981"/>
                  </a:lnTo>
                  <a:lnTo>
                    <a:pt x="238429" y="282981"/>
                  </a:lnTo>
                  <a:lnTo>
                    <a:pt x="238429" y="261721"/>
                  </a:lnTo>
                  <a:close/>
                </a:path>
                <a:path w="682625" h="654050">
                  <a:moveTo>
                    <a:pt x="238506" y="348957"/>
                  </a:moveTo>
                  <a:lnTo>
                    <a:pt x="216446" y="348957"/>
                  </a:lnTo>
                  <a:lnTo>
                    <a:pt x="216446" y="369989"/>
                  </a:lnTo>
                  <a:lnTo>
                    <a:pt x="238506" y="370014"/>
                  </a:lnTo>
                  <a:lnTo>
                    <a:pt x="238506" y="348957"/>
                  </a:lnTo>
                  <a:close/>
                </a:path>
                <a:path w="682625" h="654050">
                  <a:moveTo>
                    <a:pt x="329514" y="43815"/>
                  </a:moveTo>
                  <a:lnTo>
                    <a:pt x="307124" y="43815"/>
                  </a:lnTo>
                  <a:lnTo>
                    <a:pt x="307124" y="65062"/>
                  </a:lnTo>
                  <a:lnTo>
                    <a:pt x="329514" y="65062"/>
                  </a:lnTo>
                  <a:lnTo>
                    <a:pt x="329514" y="43815"/>
                  </a:lnTo>
                  <a:close/>
                </a:path>
                <a:path w="682625" h="654050">
                  <a:moveTo>
                    <a:pt x="330161" y="183045"/>
                  </a:moveTo>
                  <a:lnTo>
                    <a:pt x="329869" y="175806"/>
                  </a:lnTo>
                  <a:lnTo>
                    <a:pt x="328142" y="174129"/>
                  </a:lnTo>
                  <a:lnTo>
                    <a:pt x="320459" y="173850"/>
                  </a:lnTo>
                  <a:lnTo>
                    <a:pt x="313842" y="173977"/>
                  </a:lnTo>
                  <a:lnTo>
                    <a:pt x="306959" y="173977"/>
                  </a:lnTo>
                  <a:lnTo>
                    <a:pt x="306959" y="195961"/>
                  </a:lnTo>
                  <a:lnTo>
                    <a:pt x="330034" y="195961"/>
                  </a:lnTo>
                  <a:lnTo>
                    <a:pt x="330161" y="183045"/>
                  </a:lnTo>
                  <a:close/>
                </a:path>
                <a:path w="682625" h="654050">
                  <a:moveTo>
                    <a:pt x="330225" y="99720"/>
                  </a:moveTo>
                  <a:lnTo>
                    <a:pt x="330060" y="87210"/>
                  </a:lnTo>
                  <a:lnTo>
                    <a:pt x="307263" y="87210"/>
                  </a:lnTo>
                  <a:lnTo>
                    <a:pt x="306209" y="99847"/>
                  </a:lnTo>
                  <a:lnTo>
                    <a:pt x="307873" y="106578"/>
                  </a:lnTo>
                  <a:lnTo>
                    <a:pt x="313664" y="109093"/>
                  </a:lnTo>
                  <a:lnTo>
                    <a:pt x="325589" y="109067"/>
                  </a:lnTo>
                  <a:lnTo>
                    <a:pt x="326466" y="109308"/>
                  </a:lnTo>
                  <a:lnTo>
                    <a:pt x="328041" y="108051"/>
                  </a:lnTo>
                  <a:lnTo>
                    <a:pt x="329869" y="106908"/>
                  </a:lnTo>
                  <a:lnTo>
                    <a:pt x="330225" y="99720"/>
                  </a:lnTo>
                  <a:close/>
                </a:path>
                <a:path w="682625" h="654050">
                  <a:moveTo>
                    <a:pt x="330276" y="227101"/>
                  </a:moveTo>
                  <a:lnTo>
                    <a:pt x="329844" y="219989"/>
                  </a:lnTo>
                  <a:lnTo>
                    <a:pt x="327787" y="217893"/>
                  </a:lnTo>
                  <a:lnTo>
                    <a:pt x="320217" y="217487"/>
                  </a:lnTo>
                  <a:lnTo>
                    <a:pt x="313842" y="217665"/>
                  </a:lnTo>
                  <a:lnTo>
                    <a:pt x="307301" y="217665"/>
                  </a:lnTo>
                  <a:lnTo>
                    <a:pt x="307301" y="239623"/>
                  </a:lnTo>
                  <a:lnTo>
                    <a:pt x="330085" y="239623"/>
                  </a:lnTo>
                  <a:lnTo>
                    <a:pt x="330085" y="233019"/>
                  </a:lnTo>
                  <a:lnTo>
                    <a:pt x="330276" y="227101"/>
                  </a:lnTo>
                  <a:close/>
                </a:path>
                <a:path w="682625" h="654050">
                  <a:moveTo>
                    <a:pt x="330276" y="143256"/>
                  </a:moveTo>
                  <a:lnTo>
                    <a:pt x="330085" y="137185"/>
                  </a:lnTo>
                  <a:lnTo>
                    <a:pt x="330085" y="130873"/>
                  </a:lnTo>
                  <a:lnTo>
                    <a:pt x="307086" y="130860"/>
                  </a:lnTo>
                  <a:lnTo>
                    <a:pt x="307086" y="152768"/>
                  </a:lnTo>
                  <a:lnTo>
                    <a:pt x="313817" y="152781"/>
                  </a:lnTo>
                  <a:lnTo>
                    <a:pt x="320167" y="152971"/>
                  </a:lnTo>
                  <a:lnTo>
                    <a:pt x="327736" y="152552"/>
                  </a:lnTo>
                  <a:lnTo>
                    <a:pt x="329857" y="150520"/>
                  </a:lnTo>
                  <a:lnTo>
                    <a:pt x="330276" y="143256"/>
                  </a:lnTo>
                  <a:close/>
                </a:path>
                <a:path w="682625" h="654050">
                  <a:moveTo>
                    <a:pt x="375069" y="130733"/>
                  </a:moveTo>
                  <a:lnTo>
                    <a:pt x="352221" y="130733"/>
                  </a:lnTo>
                  <a:lnTo>
                    <a:pt x="352094" y="143662"/>
                  </a:lnTo>
                  <a:lnTo>
                    <a:pt x="352374" y="150888"/>
                  </a:lnTo>
                  <a:lnTo>
                    <a:pt x="354101" y="152565"/>
                  </a:lnTo>
                  <a:lnTo>
                    <a:pt x="361797" y="152844"/>
                  </a:lnTo>
                  <a:lnTo>
                    <a:pt x="368515" y="152717"/>
                  </a:lnTo>
                  <a:lnTo>
                    <a:pt x="375069" y="152717"/>
                  </a:lnTo>
                  <a:lnTo>
                    <a:pt x="375069" y="130733"/>
                  </a:lnTo>
                  <a:close/>
                </a:path>
                <a:path w="682625" h="654050">
                  <a:moveTo>
                    <a:pt x="375158" y="43916"/>
                  </a:moveTo>
                  <a:lnTo>
                    <a:pt x="352158" y="43916"/>
                  </a:lnTo>
                  <a:lnTo>
                    <a:pt x="352145" y="65354"/>
                  </a:lnTo>
                  <a:lnTo>
                    <a:pt x="365645" y="65379"/>
                  </a:lnTo>
                  <a:lnTo>
                    <a:pt x="372795" y="65341"/>
                  </a:lnTo>
                  <a:lnTo>
                    <a:pt x="373900" y="65024"/>
                  </a:lnTo>
                  <a:lnTo>
                    <a:pt x="375158" y="64846"/>
                  </a:lnTo>
                  <a:lnTo>
                    <a:pt x="375158" y="43916"/>
                  </a:lnTo>
                  <a:close/>
                </a:path>
                <a:path w="682625" h="654050">
                  <a:moveTo>
                    <a:pt x="375196" y="173977"/>
                  </a:moveTo>
                  <a:lnTo>
                    <a:pt x="368249" y="173977"/>
                  </a:lnTo>
                  <a:lnTo>
                    <a:pt x="361696" y="173850"/>
                  </a:lnTo>
                  <a:lnTo>
                    <a:pt x="354139" y="174129"/>
                  </a:lnTo>
                  <a:lnTo>
                    <a:pt x="352399" y="175793"/>
                  </a:lnTo>
                  <a:lnTo>
                    <a:pt x="352107" y="183159"/>
                  </a:lnTo>
                  <a:lnTo>
                    <a:pt x="352221" y="189598"/>
                  </a:lnTo>
                  <a:lnTo>
                    <a:pt x="352221" y="195859"/>
                  </a:lnTo>
                  <a:lnTo>
                    <a:pt x="375183" y="195859"/>
                  </a:lnTo>
                  <a:lnTo>
                    <a:pt x="375196" y="173977"/>
                  </a:lnTo>
                  <a:close/>
                </a:path>
                <a:path w="682625" h="654050">
                  <a:moveTo>
                    <a:pt x="375259" y="218262"/>
                  </a:moveTo>
                  <a:lnTo>
                    <a:pt x="352729" y="218262"/>
                  </a:lnTo>
                  <a:lnTo>
                    <a:pt x="352729" y="239395"/>
                  </a:lnTo>
                  <a:lnTo>
                    <a:pt x="375259" y="239395"/>
                  </a:lnTo>
                  <a:lnTo>
                    <a:pt x="375259" y="218262"/>
                  </a:lnTo>
                  <a:close/>
                </a:path>
                <a:path w="682625" h="654050">
                  <a:moveTo>
                    <a:pt x="375285" y="87261"/>
                  </a:moveTo>
                  <a:lnTo>
                    <a:pt x="352590" y="87261"/>
                  </a:lnTo>
                  <a:lnTo>
                    <a:pt x="352590" y="108496"/>
                  </a:lnTo>
                  <a:lnTo>
                    <a:pt x="375285" y="108496"/>
                  </a:lnTo>
                  <a:lnTo>
                    <a:pt x="375285" y="87261"/>
                  </a:lnTo>
                  <a:close/>
                </a:path>
                <a:path w="682625" h="654050">
                  <a:moveTo>
                    <a:pt x="465797" y="218008"/>
                  </a:moveTo>
                  <a:lnTo>
                    <a:pt x="443826" y="218008"/>
                  </a:lnTo>
                  <a:lnTo>
                    <a:pt x="443826" y="239509"/>
                  </a:lnTo>
                  <a:lnTo>
                    <a:pt x="465797" y="239509"/>
                  </a:lnTo>
                  <a:lnTo>
                    <a:pt x="465797" y="218008"/>
                  </a:lnTo>
                  <a:close/>
                </a:path>
                <a:path w="682625" h="654050">
                  <a:moveTo>
                    <a:pt x="465861" y="305181"/>
                  </a:moveTo>
                  <a:lnTo>
                    <a:pt x="443941" y="305181"/>
                  </a:lnTo>
                  <a:lnTo>
                    <a:pt x="443941" y="326263"/>
                  </a:lnTo>
                  <a:lnTo>
                    <a:pt x="465861" y="326263"/>
                  </a:lnTo>
                  <a:lnTo>
                    <a:pt x="465861" y="305181"/>
                  </a:lnTo>
                  <a:close/>
                </a:path>
                <a:path w="682625" h="654050">
                  <a:moveTo>
                    <a:pt x="465975" y="261747"/>
                  </a:moveTo>
                  <a:lnTo>
                    <a:pt x="443865" y="261747"/>
                  </a:lnTo>
                  <a:lnTo>
                    <a:pt x="443865" y="283006"/>
                  </a:lnTo>
                  <a:lnTo>
                    <a:pt x="465975" y="283006"/>
                  </a:lnTo>
                  <a:lnTo>
                    <a:pt x="465975" y="261747"/>
                  </a:lnTo>
                  <a:close/>
                </a:path>
                <a:path w="682625" h="654050">
                  <a:moveTo>
                    <a:pt x="466039" y="348945"/>
                  </a:moveTo>
                  <a:lnTo>
                    <a:pt x="443788" y="348945"/>
                  </a:lnTo>
                  <a:lnTo>
                    <a:pt x="443788" y="369735"/>
                  </a:lnTo>
                  <a:lnTo>
                    <a:pt x="466039" y="369735"/>
                  </a:lnTo>
                  <a:lnTo>
                    <a:pt x="466039" y="348945"/>
                  </a:lnTo>
                  <a:close/>
                </a:path>
                <a:path w="682625" h="654050">
                  <a:moveTo>
                    <a:pt x="579399" y="196024"/>
                  </a:moveTo>
                  <a:lnTo>
                    <a:pt x="534746" y="196024"/>
                  </a:lnTo>
                  <a:lnTo>
                    <a:pt x="534746" y="217716"/>
                  </a:lnTo>
                  <a:lnTo>
                    <a:pt x="579399" y="217741"/>
                  </a:lnTo>
                  <a:lnTo>
                    <a:pt x="579399" y="196037"/>
                  </a:lnTo>
                  <a:close/>
                </a:path>
                <a:path w="682625" h="654050">
                  <a:moveTo>
                    <a:pt x="579539" y="152577"/>
                  </a:moveTo>
                  <a:lnTo>
                    <a:pt x="534936" y="152577"/>
                  </a:lnTo>
                  <a:lnTo>
                    <a:pt x="534936" y="174231"/>
                  </a:lnTo>
                  <a:lnTo>
                    <a:pt x="579539" y="174231"/>
                  </a:lnTo>
                  <a:lnTo>
                    <a:pt x="579539" y="152577"/>
                  </a:lnTo>
                  <a:close/>
                </a:path>
                <a:path w="682625" h="654050">
                  <a:moveTo>
                    <a:pt x="647928" y="152704"/>
                  </a:moveTo>
                  <a:lnTo>
                    <a:pt x="602615" y="152704"/>
                  </a:lnTo>
                  <a:lnTo>
                    <a:pt x="602615" y="174244"/>
                  </a:lnTo>
                  <a:lnTo>
                    <a:pt x="647928" y="174244"/>
                  </a:lnTo>
                  <a:lnTo>
                    <a:pt x="647928" y="152704"/>
                  </a:lnTo>
                  <a:close/>
                </a:path>
                <a:path w="682625" h="654050">
                  <a:moveTo>
                    <a:pt x="648601" y="204952"/>
                  </a:moveTo>
                  <a:lnTo>
                    <a:pt x="648093" y="197624"/>
                  </a:lnTo>
                  <a:lnTo>
                    <a:pt x="645248" y="195961"/>
                  </a:lnTo>
                  <a:lnTo>
                    <a:pt x="637641" y="195529"/>
                  </a:lnTo>
                  <a:lnTo>
                    <a:pt x="631672" y="195732"/>
                  </a:lnTo>
                  <a:lnTo>
                    <a:pt x="602615" y="195732"/>
                  </a:lnTo>
                  <a:lnTo>
                    <a:pt x="602615" y="217792"/>
                  </a:lnTo>
                  <a:lnTo>
                    <a:pt x="648373" y="217792"/>
                  </a:lnTo>
                  <a:lnTo>
                    <a:pt x="648373" y="211264"/>
                  </a:lnTo>
                  <a:lnTo>
                    <a:pt x="648601" y="204952"/>
                  </a:lnTo>
                  <a:close/>
                </a:path>
                <a:path w="682625" h="654050">
                  <a:moveTo>
                    <a:pt x="682256" y="417258"/>
                  </a:moveTo>
                  <a:lnTo>
                    <a:pt x="681177" y="414718"/>
                  </a:lnTo>
                  <a:lnTo>
                    <a:pt x="680681" y="413448"/>
                  </a:lnTo>
                  <a:lnTo>
                    <a:pt x="674662" y="399478"/>
                  </a:lnTo>
                  <a:lnTo>
                    <a:pt x="665911" y="388048"/>
                  </a:lnTo>
                  <a:lnTo>
                    <a:pt x="659536" y="382968"/>
                  </a:lnTo>
                  <a:lnTo>
                    <a:pt x="659536" y="512508"/>
                  </a:lnTo>
                  <a:lnTo>
                    <a:pt x="636917" y="512508"/>
                  </a:lnTo>
                  <a:lnTo>
                    <a:pt x="636917" y="415988"/>
                  </a:lnTo>
                  <a:lnTo>
                    <a:pt x="614248" y="415988"/>
                  </a:lnTo>
                  <a:lnTo>
                    <a:pt x="614248" y="633158"/>
                  </a:lnTo>
                  <a:lnTo>
                    <a:pt x="591807" y="633158"/>
                  </a:lnTo>
                  <a:lnTo>
                    <a:pt x="591807" y="523938"/>
                  </a:lnTo>
                  <a:lnTo>
                    <a:pt x="578218" y="523938"/>
                  </a:lnTo>
                  <a:lnTo>
                    <a:pt x="570534" y="525208"/>
                  </a:lnTo>
                  <a:lnTo>
                    <a:pt x="568528" y="527748"/>
                  </a:lnTo>
                  <a:lnTo>
                    <a:pt x="568350" y="633158"/>
                  </a:lnTo>
                  <a:lnTo>
                    <a:pt x="546138" y="633158"/>
                  </a:lnTo>
                  <a:lnTo>
                    <a:pt x="546061" y="424878"/>
                  </a:lnTo>
                  <a:lnTo>
                    <a:pt x="545934" y="421068"/>
                  </a:lnTo>
                  <a:lnTo>
                    <a:pt x="542582" y="415988"/>
                  </a:lnTo>
                  <a:lnTo>
                    <a:pt x="531202" y="414718"/>
                  </a:lnTo>
                  <a:lnTo>
                    <a:pt x="526097" y="417258"/>
                  </a:lnTo>
                  <a:lnTo>
                    <a:pt x="522338" y="424878"/>
                  </a:lnTo>
                  <a:lnTo>
                    <a:pt x="522338" y="482028"/>
                  </a:lnTo>
                  <a:lnTo>
                    <a:pt x="522338" y="633158"/>
                  </a:lnTo>
                  <a:lnTo>
                    <a:pt x="398691" y="633158"/>
                  </a:lnTo>
                  <a:lnTo>
                    <a:pt x="398691" y="484568"/>
                  </a:lnTo>
                  <a:lnTo>
                    <a:pt x="403999" y="494728"/>
                  </a:lnTo>
                  <a:lnTo>
                    <a:pt x="409105" y="504888"/>
                  </a:lnTo>
                  <a:lnTo>
                    <a:pt x="413956" y="513778"/>
                  </a:lnTo>
                  <a:lnTo>
                    <a:pt x="418465" y="523938"/>
                  </a:lnTo>
                  <a:lnTo>
                    <a:pt x="422503" y="532828"/>
                  </a:lnTo>
                  <a:lnTo>
                    <a:pt x="428218" y="535368"/>
                  </a:lnTo>
                  <a:lnTo>
                    <a:pt x="438429" y="535368"/>
                  </a:lnTo>
                  <a:lnTo>
                    <a:pt x="450557" y="534098"/>
                  </a:lnTo>
                  <a:lnTo>
                    <a:pt x="474878" y="534098"/>
                  </a:lnTo>
                  <a:lnTo>
                    <a:pt x="493712" y="535368"/>
                  </a:lnTo>
                  <a:lnTo>
                    <a:pt x="495769" y="534098"/>
                  </a:lnTo>
                  <a:lnTo>
                    <a:pt x="497827" y="532828"/>
                  </a:lnTo>
                  <a:lnTo>
                    <a:pt x="500418" y="526478"/>
                  </a:lnTo>
                  <a:lnTo>
                    <a:pt x="505561" y="516318"/>
                  </a:lnTo>
                  <a:lnTo>
                    <a:pt x="507288" y="512508"/>
                  </a:lnTo>
                  <a:lnTo>
                    <a:pt x="521144" y="482028"/>
                  </a:lnTo>
                  <a:lnTo>
                    <a:pt x="522338" y="482028"/>
                  </a:lnTo>
                  <a:lnTo>
                    <a:pt x="522338" y="424878"/>
                  </a:lnTo>
                  <a:lnTo>
                    <a:pt x="516267" y="437578"/>
                  </a:lnTo>
                  <a:lnTo>
                    <a:pt x="491680" y="490918"/>
                  </a:lnTo>
                  <a:lnTo>
                    <a:pt x="487553" y="498538"/>
                  </a:lnTo>
                  <a:lnTo>
                    <a:pt x="482295" y="511238"/>
                  </a:lnTo>
                  <a:lnTo>
                    <a:pt x="480415" y="512508"/>
                  </a:lnTo>
                  <a:lnTo>
                    <a:pt x="450532" y="512508"/>
                  </a:lnTo>
                  <a:lnTo>
                    <a:pt x="451650" y="511238"/>
                  </a:lnTo>
                  <a:lnTo>
                    <a:pt x="452462" y="508698"/>
                  </a:lnTo>
                  <a:lnTo>
                    <a:pt x="457390" y="498538"/>
                  </a:lnTo>
                  <a:lnTo>
                    <a:pt x="475259" y="461708"/>
                  </a:lnTo>
                  <a:lnTo>
                    <a:pt x="486143" y="440118"/>
                  </a:lnTo>
                  <a:lnTo>
                    <a:pt x="496976" y="417258"/>
                  </a:lnTo>
                  <a:lnTo>
                    <a:pt x="503974" y="407098"/>
                  </a:lnTo>
                  <a:lnTo>
                    <a:pt x="512978" y="399478"/>
                  </a:lnTo>
                  <a:lnTo>
                    <a:pt x="524002" y="394398"/>
                  </a:lnTo>
                  <a:lnTo>
                    <a:pt x="537006" y="393128"/>
                  </a:lnTo>
                  <a:lnTo>
                    <a:pt x="622261" y="393128"/>
                  </a:lnTo>
                  <a:lnTo>
                    <a:pt x="659523" y="429958"/>
                  </a:lnTo>
                  <a:lnTo>
                    <a:pt x="659536" y="512508"/>
                  </a:lnTo>
                  <a:lnTo>
                    <a:pt x="659536" y="382968"/>
                  </a:lnTo>
                  <a:lnTo>
                    <a:pt x="654354" y="379158"/>
                  </a:lnTo>
                  <a:lnTo>
                    <a:pt x="639978" y="372808"/>
                  </a:lnTo>
                  <a:lnTo>
                    <a:pt x="635647" y="372808"/>
                  </a:lnTo>
                  <a:lnTo>
                    <a:pt x="631088" y="371538"/>
                  </a:lnTo>
                  <a:lnTo>
                    <a:pt x="626084" y="371538"/>
                  </a:lnTo>
                  <a:lnTo>
                    <a:pt x="634199" y="356298"/>
                  </a:lnTo>
                  <a:lnTo>
                    <a:pt x="637476" y="338518"/>
                  </a:lnTo>
                  <a:lnTo>
                    <a:pt x="628573" y="288988"/>
                  </a:lnTo>
                  <a:lnTo>
                    <a:pt x="613752" y="273697"/>
                  </a:lnTo>
                  <a:lnTo>
                    <a:pt x="613752" y="322135"/>
                  </a:lnTo>
                  <a:lnTo>
                    <a:pt x="613727" y="335978"/>
                  </a:lnTo>
                  <a:lnTo>
                    <a:pt x="577659" y="371538"/>
                  </a:lnTo>
                  <a:lnTo>
                    <a:pt x="565365" y="367728"/>
                  </a:lnTo>
                  <a:lnTo>
                    <a:pt x="555447" y="362648"/>
                  </a:lnTo>
                  <a:lnTo>
                    <a:pt x="548767" y="351218"/>
                  </a:lnTo>
                  <a:lnTo>
                    <a:pt x="546188" y="338518"/>
                  </a:lnTo>
                  <a:lnTo>
                    <a:pt x="546176" y="328358"/>
                  </a:lnTo>
                  <a:lnTo>
                    <a:pt x="545604" y="328358"/>
                  </a:lnTo>
                  <a:lnTo>
                    <a:pt x="546049" y="323278"/>
                  </a:lnTo>
                  <a:lnTo>
                    <a:pt x="546138" y="320738"/>
                  </a:lnTo>
                  <a:lnTo>
                    <a:pt x="545896" y="314388"/>
                  </a:lnTo>
                  <a:lnTo>
                    <a:pt x="547573" y="308038"/>
                  </a:lnTo>
                  <a:lnTo>
                    <a:pt x="552462" y="297878"/>
                  </a:lnTo>
                  <a:lnTo>
                    <a:pt x="560527" y="290258"/>
                  </a:lnTo>
                  <a:lnTo>
                    <a:pt x="570852" y="285178"/>
                  </a:lnTo>
                  <a:lnTo>
                    <a:pt x="582536" y="285178"/>
                  </a:lnTo>
                  <a:lnTo>
                    <a:pt x="613740" y="320738"/>
                  </a:lnTo>
                  <a:lnTo>
                    <a:pt x="613752" y="322135"/>
                  </a:lnTo>
                  <a:lnTo>
                    <a:pt x="613752" y="273697"/>
                  </a:lnTo>
                  <a:lnTo>
                    <a:pt x="597979" y="264858"/>
                  </a:lnTo>
                  <a:lnTo>
                    <a:pt x="577697" y="262318"/>
                  </a:lnTo>
                  <a:lnTo>
                    <a:pt x="557872" y="267398"/>
                  </a:lnTo>
                  <a:lnTo>
                    <a:pt x="523735" y="309308"/>
                  </a:lnTo>
                  <a:lnTo>
                    <a:pt x="522465" y="327088"/>
                  </a:lnTo>
                  <a:lnTo>
                    <a:pt x="522744" y="342328"/>
                  </a:lnTo>
                  <a:lnTo>
                    <a:pt x="526097" y="356298"/>
                  </a:lnTo>
                  <a:lnTo>
                    <a:pt x="533958" y="371538"/>
                  </a:lnTo>
                  <a:lnTo>
                    <a:pt x="513854" y="374078"/>
                  </a:lnTo>
                  <a:lnTo>
                    <a:pt x="474256" y="413448"/>
                  </a:lnTo>
                  <a:lnTo>
                    <a:pt x="467728" y="426148"/>
                  </a:lnTo>
                  <a:lnTo>
                    <a:pt x="464172" y="432498"/>
                  </a:lnTo>
                  <a:lnTo>
                    <a:pt x="460514" y="440118"/>
                  </a:lnTo>
                  <a:lnTo>
                    <a:pt x="447814" y="414718"/>
                  </a:lnTo>
                  <a:lnTo>
                    <a:pt x="447459" y="413448"/>
                  </a:lnTo>
                  <a:lnTo>
                    <a:pt x="447459" y="466788"/>
                  </a:lnTo>
                  <a:lnTo>
                    <a:pt x="445617" y="471868"/>
                  </a:lnTo>
                  <a:lnTo>
                    <a:pt x="442188" y="476948"/>
                  </a:lnTo>
                  <a:lnTo>
                    <a:pt x="438873" y="483298"/>
                  </a:lnTo>
                  <a:lnTo>
                    <a:pt x="431876" y="498538"/>
                  </a:lnTo>
                  <a:lnTo>
                    <a:pt x="429691" y="494728"/>
                  </a:lnTo>
                  <a:lnTo>
                    <a:pt x="428142" y="490918"/>
                  </a:lnTo>
                  <a:lnTo>
                    <a:pt x="424840" y="484568"/>
                  </a:lnTo>
                  <a:lnTo>
                    <a:pt x="394462" y="426148"/>
                  </a:lnTo>
                  <a:lnTo>
                    <a:pt x="390055" y="424878"/>
                  </a:lnTo>
                  <a:lnTo>
                    <a:pt x="377748" y="428688"/>
                  </a:lnTo>
                  <a:lnTo>
                    <a:pt x="374967" y="432498"/>
                  </a:lnTo>
                  <a:lnTo>
                    <a:pt x="374942" y="633158"/>
                  </a:lnTo>
                  <a:lnTo>
                    <a:pt x="352958" y="633158"/>
                  </a:lnTo>
                  <a:lnTo>
                    <a:pt x="352958" y="535368"/>
                  </a:lnTo>
                  <a:lnTo>
                    <a:pt x="329692" y="535368"/>
                  </a:lnTo>
                  <a:lnTo>
                    <a:pt x="329692" y="633158"/>
                  </a:lnTo>
                  <a:lnTo>
                    <a:pt x="307314" y="633158"/>
                  </a:lnTo>
                  <a:lnTo>
                    <a:pt x="307174" y="424878"/>
                  </a:lnTo>
                  <a:lnTo>
                    <a:pt x="306959" y="421068"/>
                  </a:lnTo>
                  <a:lnTo>
                    <a:pt x="303657" y="415988"/>
                  </a:lnTo>
                  <a:lnTo>
                    <a:pt x="292265" y="414718"/>
                  </a:lnTo>
                  <a:lnTo>
                    <a:pt x="287172" y="417258"/>
                  </a:lnTo>
                  <a:lnTo>
                    <a:pt x="283591" y="424878"/>
                  </a:lnTo>
                  <a:lnTo>
                    <a:pt x="283591" y="480758"/>
                  </a:lnTo>
                  <a:lnTo>
                    <a:pt x="283591" y="633158"/>
                  </a:lnTo>
                  <a:lnTo>
                    <a:pt x="160058" y="633158"/>
                  </a:lnTo>
                  <a:lnTo>
                    <a:pt x="160058" y="487108"/>
                  </a:lnTo>
                  <a:lnTo>
                    <a:pt x="184378" y="532828"/>
                  </a:lnTo>
                  <a:lnTo>
                    <a:pt x="188620" y="535368"/>
                  </a:lnTo>
                  <a:lnTo>
                    <a:pt x="195884" y="535368"/>
                  </a:lnTo>
                  <a:lnTo>
                    <a:pt x="208864" y="534098"/>
                  </a:lnTo>
                  <a:lnTo>
                    <a:pt x="234848" y="534098"/>
                  </a:lnTo>
                  <a:lnTo>
                    <a:pt x="254749" y="535368"/>
                  </a:lnTo>
                  <a:lnTo>
                    <a:pt x="256895" y="534098"/>
                  </a:lnTo>
                  <a:lnTo>
                    <a:pt x="259041" y="532828"/>
                  </a:lnTo>
                  <a:lnTo>
                    <a:pt x="266192" y="517588"/>
                  </a:lnTo>
                  <a:lnTo>
                    <a:pt x="268185" y="512508"/>
                  </a:lnTo>
                  <a:lnTo>
                    <a:pt x="270700" y="506158"/>
                  </a:lnTo>
                  <a:lnTo>
                    <a:pt x="274828" y="497268"/>
                  </a:lnTo>
                  <a:lnTo>
                    <a:pt x="280746" y="484568"/>
                  </a:lnTo>
                  <a:lnTo>
                    <a:pt x="281787" y="483298"/>
                  </a:lnTo>
                  <a:lnTo>
                    <a:pt x="283591" y="480758"/>
                  </a:lnTo>
                  <a:lnTo>
                    <a:pt x="283591" y="424878"/>
                  </a:lnTo>
                  <a:lnTo>
                    <a:pt x="252272" y="492188"/>
                  </a:lnTo>
                  <a:lnTo>
                    <a:pt x="251218" y="494728"/>
                  </a:lnTo>
                  <a:lnTo>
                    <a:pt x="249783" y="497268"/>
                  </a:lnTo>
                  <a:lnTo>
                    <a:pt x="242506" y="482028"/>
                  </a:lnTo>
                  <a:lnTo>
                    <a:pt x="239039" y="475678"/>
                  </a:lnTo>
                  <a:lnTo>
                    <a:pt x="235750" y="468058"/>
                  </a:lnTo>
                  <a:lnTo>
                    <a:pt x="234988" y="466788"/>
                  </a:lnTo>
                  <a:lnTo>
                    <a:pt x="235775" y="462978"/>
                  </a:lnTo>
                  <a:lnTo>
                    <a:pt x="242112" y="451548"/>
                  </a:lnTo>
                  <a:lnTo>
                    <a:pt x="247586" y="438848"/>
                  </a:lnTo>
                  <a:lnTo>
                    <a:pt x="273799" y="399478"/>
                  </a:lnTo>
                  <a:lnTo>
                    <a:pt x="296532" y="393128"/>
                  </a:lnTo>
                  <a:lnTo>
                    <a:pt x="385762" y="393128"/>
                  </a:lnTo>
                  <a:lnTo>
                    <a:pt x="434479" y="438848"/>
                  </a:lnTo>
                  <a:lnTo>
                    <a:pt x="439915" y="450278"/>
                  </a:lnTo>
                  <a:lnTo>
                    <a:pt x="447116" y="465518"/>
                  </a:lnTo>
                  <a:lnTo>
                    <a:pt x="447459" y="466788"/>
                  </a:lnTo>
                  <a:lnTo>
                    <a:pt x="447459" y="413448"/>
                  </a:lnTo>
                  <a:lnTo>
                    <a:pt x="443649" y="407098"/>
                  </a:lnTo>
                  <a:lnTo>
                    <a:pt x="436245" y="394398"/>
                  </a:lnTo>
                  <a:lnTo>
                    <a:pt x="434898" y="393128"/>
                  </a:lnTo>
                  <a:lnTo>
                    <a:pt x="426897" y="385508"/>
                  </a:lnTo>
                  <a:lnTo>
                    <a:pt x="415632" y="379158"/>
                  </a:lnTo>
                  <a:lnTo>
                    <a:pt x="402450" y="372808"/>
                  </a:lnTo>
                  <a:lnTo>
                    <a:pt x="397700" y="372808"/>
                  </a:lnTo>
                  <a:lnTo>
                    <a:pt x="392734" y="371538"/>
                  </a:lnTo>
                  <a:lnTo>
                    <a:pt x="389559" y="371538"/>
                  </a:lnTo>
                  <a:lnTo>
                    <a:pt x="391871" y="363918"/>
                  </a:lnTo>
                  <a:lnTo>
                    <a:pt x="394233" y="356298"/>
                  </a:lnTo>
                  <a:lnTo>
                    <a:pt x="396341" y="348678"/>
                  </a:lnTo>
                  <a:lnTo>
                    <a:pt x="397929" y="341058"/>
                  </a:lnTo>
                  <a:lnTo>
                    <a:pt x="399300" y="333438"/>
                  </a:lnTo>
                  <a:lnTo>
                    <a:pt x="398551" y="323278"/>
                  </a:lnTo>
                  <a:lnTo>
                    <a:pt x="398145" y="314388"/>
                  </a:lnTo>
                  <a:lnTo>
                    <a:pt x="393573" y="296608"/>
                  </a:lnTo>
                  <a:lnTo>
                    <a:pt x="382778" y="280098"/>
                  </a:lnTo>
                  <a:lnTo>
                    <a:pt x="375056" y="275018"/>
                  </a:lnTo>
                  <a:lnTo>
                    <a:pt x="374980" y="334594"/>
                  </a:lnTo>
                  <a:lnTo>
                    <a:pt x="374980" y="335978"/>
                  </a:lnTo>
                  <a:lnTo>
                    <a:pt x="374662" y="342328"/>
                  </a:lnTo>
                  <a:lnTo>
                    <a:pt x="371500" y="352488"/>
                  </a:lnTo>
                  <a:lnTo>
                    <a:pt x="364147" y="363918"/>
                  </a:lnTo>
                  <a:lnTo>
                    <a:pt x="353656" y="370268"/>
                  </a:lnTo>
                  <a:lnTo>
                    <a:pt x="341071" y="371538"/>
                  </a:lnTo>
                  <a:lnTo>
                    <a:pt x="328523" y="370268"/>
                  </a:lnTo>
                  <a:lnTo>
                    <a:pt x="318084" y="362648"/>
                  </a:lnTo>
                  <a:lnTo>
                    <a:pt x="310756" y="352488"/>
                  </a:lnTo>
                  <a:lnTo>
                    <a:pt x="307555" y="342328"/>
                  </a:lnTo>
                  <a:lnTo>
                    <a:pt x="307479" y="341058"/>
                  </a:lnTo>
                  <a:lnTo>
                    <a:pt x="307505" y="327088"/>
                  </a:lnTo>
                  <a:lnTo>
                    <a:pt x="306603" y="327088"/>
                  </a:lnTo>
                  <a:lnTo>
                    <a:pt x="307428" y="320738"/>
                  </a:lnTo>
                  <a:lnTo>
                    <a:pt x="307251" y="313118"/>
                  </a:lnTo>
                  <a:lnTo>
                    <a:pt x="309257" y="306768"/>
                  </a:lnTo>
                  <a:lnTo>
                    <a:pt x="314515" y="297878"/>
                  </a:lnTo>
                  <a:lnTo>
                    <a:pt x="322935" y="290258"/>
                  </a:lnTo>
                  <a:lnTo>
                    <a:pt x="333425" y="285178"/>
                  </a:lnTo>
                  <a:lnTo>
                    <a:pt x="344843" y="285178"/>
                  </a:lnTo>
                  <a:lnTo>
                    <a:pt x="374980" y="334594"/>
                  </a:lnTo>
                  <a:lnTo>
                    <a:pt x="374980" y="274967"/>
                  </a:lnTo>
                  <a:lnTo>
                    <a:pt x="367296" y="268668"/>
                  </a:lnTo>
                  <a:lnTo>
                    <a:pt x="348678" y="263588"/>
                  </a:lnTo>
                  <a:lnTo>
                    <a:pt x="326999" y="263588"/>
                  </a:lnTo>
                  <a:lnTo>
                    <a:pt x="286232" y="304228"/>
                  </a:lnTo>
                  <a:lnTo>
                    <a:pt x="284391" y="328358"/>
                  </a:lnTo>
                  <a:lnTo>
                    <a:pt x="284314" y="334708"/>
                  </a:lnTo>
                  <a:lnTo>
                    <a:pt x="284429" y="337248"/>
                  </a:lnTo>
                  <a:lnTo>
                    <a:pt x="284949" y="344868"/>
                  </a:lnTo>
                  <a:lnTo>
                    <a:pt x="285699" y="355028"/>
                  </a:lnTo>
                  <a:lnTo>
                    <a:pt x="290398" y="362648"/>
                  </a:lnTo>
                  <a:lnTo>
                    <a:pt x="293319" y="371538"/>
                  </a:lnTo>
                  <a:lnTo>
                    <a:pt x="245999" y="394398"/>
                  </a:lnTo>
                  <a:lnTo>
                    <a:pt x="231800" y="419798"/>
                  </a:lnTo>
                  <a:lnTo>
                    <a:pt x="231800" y="512508"/>
                  </a:lnTo>
                  <a:lnTo>
                    <a:pt x="202095" y="512508"/>
                  </a:lnTo>
                  <a:lnTo>
                    <a:pt x="199326" y="511238"/>
                  </a:lnTo>
                  <a:lnTo>
                    <a:pt x="198259" y="508698"/>
                  </a:lnTo>
                  <a:lnTo>
                    <a:pt x="186982" y="487108"/>
                  </a:lnTo>
                  <a:lnTo>
                    <a:pt x="155740" y="426148"/>
                  </a:lnTo>
                  <a:lnTo>
                    <a:pt x="151599" y="424878"/>
                  </a:lnTo>
                  <a:lnTo>
                    <a:pt x="138976" y="428688"/>
                  </a:lnTo>
                  <a:lnTo>
                    <a:pt x="136131" y="432498"/>
                  </a:lnTo>
                  <a:lnTo>
                    <a:pt x="136118" y="633158"/>
                  </a:lnTo>
                  <a:lnTo>
                    <a:pt x="113906" y="633158"/>
                  </a:lnTo>
                  <a:lnTo>
                    <a:pt x="114058" y="525208"/>
                  </a:lnTo>
                  <a:lnTo>
                    <a:pt x="112687" y="523938"/>
                  </a:lnTo>
                  <a:lnTo>
                    <a:pt x="90665" y="523938"/>
                  </a:lnTo>
                  <a:lnTo>
                    <a:pt x="90665" y="633158"/>
                  </a:lnTo>
                  <a:lnTo>
                    <a:pt x="68338" y="633158"/>
                  </a:lnTo>
                  <a:lnTo>
                    <a:pt x="68338" y="512508"/>
                  </a:lnTo>
                  <a:lnTo>
                    <a:pt x="68338" y="426148"/>
                  </a:lnTo>
                  <a:lnTo>
                    <a:pt x="45554" y="426148"/>
                  </a:lnTo>
                  <a:lnTo>
                    <a:pt x="45554" y="512508"/>
                  </a:lnTo>
                  <a:lnTo>
                    <a:pt x="23025" y="512508"/>
                  </a:lnTo>
                  <a:lnTo>
                    <a:pt x="22733" y="508698"/>
                  </a:lnTo>
                  <a:lnTo>
                    <a:pt x="22733" y="429958"/>
                  </a:lnTo>
                  <a:lnTo>
                    <a:pt x="25311" y="414718"/>
                  </a:lnTo>
                  <a:lnTo>
                    <a:pt x="32677" y="403288"/>
                  </a:lnTo>
                  <a:lnTo>
                    <a:pt x="44373" y="395668"/>
                  </a:lnTo>
                  <a:lnTo>
                    <a:pt x="59982" y="393128"/>
                  </a:lnTo>
                  <a:lnTo>
                    <a:pt x="145249" y="393128"/>
                  </a:lnTo>
                  <a:lnTo>
                    <a:pt x="196176" y="440118"/>
                  </a:lnTo>
                  <a:lnTo>
                    <a:pt x="229946" y="508698"/>
                  </a:lnTo>
                  <a:lnTo>
                    <a:pt x="230644" y="511238"/>
                  </a:lnTo>
                  <a:lnTo>
                    <a:pt x="231800" y="512508"/>
                  </a:lnTo>
                  <a:lnTo>
                    <a:pt x="231800" y="419798"/>
                  </a:lnTo>
                  <a:lnTo>
                    <a:pt x="229222" y="424878"/>
                  </a:lnTo>
                  <a:lnTo>
                    <a:pt x="221729" y="440118"/>
                  </a:lnTo>
                  <a:lnTo>
                    <a:pt x="196837" y="394398"/>
                  </a:lnTo>
                  <a:lnTo>
                    <a:pt x="195630" y="393128"/>
                  </a:lnTo>
                  <a:lnTo>
                    <a:pt x="190804" y="388048"/>
                  </a:lnTo>
                  <a:lnTo>
                    <a:pt x="181800" y="380428"/>
                  </a:lnTo>
                  <a:lnTo>
                    <a:pt x="171729" y="376618"/>
                  </a:lnTo>
                  <a:lnTo>
                    <a:pt x="160807" y="372808"/>
                  </a:lnTo>
                  <a:lnTo>
                    <a:pt x="149339" y="371538"/>
                  </a:lnTo>
                  <a:lnTo>
                    <a:pt x="152120" y="365188"/>
                  </a:lnTo>
                  <a:lnTo>
                    <a:pt x="158940" y="320738"/>
                  </a:lnTo>
                  <a:lnTo>
                    <a:pt x="158432" y="309308"/>
                  </a:lnTo>
                  <a:lnTo>
                    <a:pt x="153035" y="291528"/>
                  </a:lnTo>
                  <a:lnTo>
                    <a:pt x="141274" y="277558"/>
                  </a:lnTo>
                  <a:lnTo>
                    <a:pt x="136740" y="275018"/>
                  </a:lnTo>
                  <a:lnTo>
                    <a:pt x="136740" y="328358"/>
                  </a:lnTo>
                  <a:lnTo>
                    <a:pt x="136220" y="333438"/>
                  </a:lnTo>
                  <a:lnTo>
                    <a:pt x="136182" y="338518"/>
                  </a:lnTo>
                  <a:lnTo>
                    <a:pt x="136296" y="342328"/>
                  </a:lnTo>
                  <a:lnTo>
                    <a:pt x="134518" y="348678"/>
                  </a:lnTo>
                  <a:lnTo>
                    <a:pt x="129540" y="358838"/>
                  </a:lnTo>
                  <a:lnTo>
                    <a:pt x="121386" y="366458"/>
                  </a:lnTo>
                  <a:lnTo>
                    <a:pt x="111048" y="370268"/>
                  </a:lnTo>
                  <a:lnTo>
                    <a:pt x="99568" y="371538"/>
                  </a:lnTo>
                  <a:lnTo>
                    <a:pt x="88506" y="367728"/>
                  </a:lnTo>
                  <a:lnTo>
                    <a:pt x="68440" y="330898"/>
                  </a:lnTo>
                  <a:lnTo>
                    <a:pt x="68529" y="320738"/>
                  </a:lnTo>
                  <a:lnTo>
                    <a:pt x="104762" y="285178"/>
                  </a:lnTo>
                  <a:lnTo>
                    <a:pt x="116890" y="288988"/>
                  </a:lnTo>
                  <a:lnTo>
                    <a:pt x="126746" y="294068"/>
                  </a:lnTo>
                  <a:lnTo>
                    <a:pt x="133426" y="304228"/>
                  </a:lnTo>
                  <a:lnTo>
                    <a:pt x="136067" y="315658"/>
                  </a:lnTo>
                  <a:lnTo>
                    <a:pt x="136093" y="328358"/>
                  </a:lnTo>
                  <a:lnTo>
                    <a:pt x="136740" y="328358"/>
                  </a:lnTo>
                  <a:lnTo>
                    <a:pt x="136740" y="275018"/>
                  </a:lnTo>
                  <a:lnTo>
                    <a:pt x="124714" y="267398"/>
                  </a:lnTo>
                  <a:lnTo>
                    <a:pt x="104952" y="262318"/>
                  </a:lnTo>
                  <a:lnTo>
                    <a:pt x="84429" y="264858"/>
                  </a:lnTo>
                  <a:lnTo>
                    <a:pt x="46913" y="306768"/>
                  </a:lnTo>
                  <a:lnTo>
                    <a:pt x="44831" y="338518"/>
                  </a:lnTo>
                  <a:lnTo>
                    <a:pt x="48107" y="356298"/>
                  </a:lnTo>
                  <a:lnTo>
                    <a:pt x="56210" y="371538"/>
                  </a:lnTo>
                  <a:lnTo>
                    <a:pt x="53111" y="371538"/>
                  </a:lnTo>
                  <a:lnTo>
                    <a:pt x="31521" y="377888"/>
                  </a:lnTo>
                  <a:lnTo>
                    <a:pt x="14744" y="389318"/>
                  </a:lnTo>
                  <a:lnTo>
                    <a:pt x="3886" y="407098"/>
                  </a:lnTo>
                  <a:lnTo>
                    <a:pt x="12" y="426148"/>
                  </a:lnTo>
                  <a:lnTo>
                    <a:pt x="12" y="531558"/>
                  </a:lnTo>
                  <a:lnTo>
                    <a:pt x="3568" y="534098"/>
                  </a:lnTo>
                  <a:lnTo>
                    <a:pt x="24460" y="535368"/>
                  </a:lnTo>
                  <a:lnTo>
                    <a:pt x="44996" y="535368"/>
                  </a:lnTo>
                  <a:lnTo>
                    <a:pt x="44996" y="633158"/>
                  </a:lnTo>
                  <a:lnTo>
                    <a:pt x="0" y="633158"/>
                  </a:lnTo>
                  <a:lnTo>
                    <a:pt x="0" y="653478"/>
                  </a:lnTo>
                  <a:lnTo>
                    <a:pt x="682256" y="653478"/>
                  </a:lnTo>
                  <a:lnTo>
                    <a:pt x="682256" y="633158"/>
                  </a:lnTo>
                  <a:lnTo>
                    <a:pt x="637362" y="633158"/>
                  </a:lnTo>
                  <a:lnTo>
                    <a:pt x="637362" y="535368"/>
                  </a:lnTo>
                  <a:lnTo>
                    <a:pt x="646925" y="535368"/>
                  </a:lnTo>
                  <a:lnTo>
                    <a:pt x="656615" y="534098"/>
                  </a:lnTo>
                  <a:lnTo>
                    <a:pt x="672960" y="535368"/>
                  </a:lnTo>
                  <a:lnTo>
                    <a:pt x="678357" y="534098"/>
                  </a:lnTo>
                  <a:lnTo>
                    <a:pt x="682256" y="527748"/>
                  </a:lnTo>
                  <a:lnTo>
                    <a:pt x="682256" y="512508"/>
                  </a:lnTo>
                  <a:lnTo>
                    <a:pt x="682256" y="417258"/>
                  </a:lnTo>
                  <a:close/>
                </a:path>
                <a:path w="682625" h="654050">
                  <a:moveTo>
                    <a:pt x="682256" y="116141"/>
                  </a:moveTo>
                  <a:lnTo>
                    <a:pt x="678294" y="108724"/>
                  </a:lnTo>
                  <a:lnTo>
                    <a:pt x="677456" y="107137"/>
                  </a:lnTo>
                  <a:lnTo>
                    <a:pt x="668388" y="108724"/>
                  </a:lnTo>
                  <a:lnTo>
                    <a:pt x="664616" y="108610"/>
                  </a:lnTo>
                  <a:lnTo>
                    <a:pt x="659587" y="108458"/>
                  </a:lnTo>
                  <a:lnTo>
                    <a:pt x="659587" y="108089"/>
                  </a:lnTo>
                  <a:lnTo>
                    <a:pt x="659625" y="87528"/>
                  </a:lnTo>
                  <a:lnTo>
                    <a:pt x="659485" y="69329"/>
                  </a:lnTo>
                  <a:lnTo>
                    <a:pt x="655320" y="65189"/>
                  </a:lnTo>
                  <a:lnTo>
                    <a:pt x="636409" y="65176"/>
                  </a:lnTo>
                  <a:lnTo>
                    <a:pt x="636409" y="87795"/>
                  </a:lnTo>
                  <a:lnTo>
                    <a:pt x="636409" y="108089"/>
                  </a:lnTo>
                  <a:lnTo>
                    <a:pt x="534758" y="108089"/>
                  </a:lnTo>
                  <a:lnTo>
                    <a:pt x="534758" y="87795"/>
                  </a:lnTo>
                  <a:lnTo>
                    <a:pt x="636409" y="87795"/>
                  </a:lnTo>
                  <a:lnTo>
                    <a:pt x="636409" y="65176"/>
                  </a:lnTo>
                  <a:lnTo>
                    <a:pt x="585597" y="65125"/>
                  </a:lnTo>
                  <a:lnTo>
                    <a:pt x="515861" y="65189"/>
                  </a:lnTo>
                  <a:lnTo>
                    <a:pt x="511759" y="69329"/>
                  </a:lnTo>
                  <a:lnTo>
                    <a:pt x="511708" y="108610"/>
                  </a:lnTo>
                  <a:lnTo>
                    <a:pt x="505853" y="108597"/>
                  </a:lnTo>
                  <a:lnTo>
                    <a:pt x="493153" y="108737"/>
                  </a:lnTo>
                  <a:lnTo>
                    <a:pt x="489026" y="112572"/>
                  </a:lnTo>
                  <a:lnTo>
                    <a:pt x="488962" y="173545"/>
                  </a:lnTo>
                  <a:lnTo>
                    <a:pt x="466344" y="173545"/>
                  </a:lnTo>
                  <a:lnTo>
                    <a:pt x="466344" y="68567"/>
                  </a:lnTo>
                  <a:lnTo>
                    <a:pt x="462699" y="65163"/>
                  </a:lnTo>
                  <a:lnTo>
                    <a:pt x="443014" y="65163"/>
                  </a:lnTo>
                  <a:lnTo>
                    <a:pt x="443014" y="87604"/>
                  </a:lnTo>
                  <a:lnTo>
                    <a:pt x="443014" y="173672"/>
                  </a:lnTo>
                  <a:lnTo>
                    <a:pt x="421449" y="173672"/>
                  </a:lnTo>
                  <a:lnTo>
                    <a:pt x="421449" y="87604"/>
                  </a:lnTo>
                  <a:lnTo>
                    <a:pt x="443014" y="87604"/>
                  </a:lnTo>
                  <a:lnTo>
                    <a:pt x="443014" y="65163"/>
                  </a:lnTo>
                  <a:lnTo>
                    <a:pt x="420979" y="65138"/>
                  </a:lnTo>
                  <a:lnTo>
                    <a:pt x="420979" y="22085"/>
                  </a:lnTo>
                  <a:lnTo>
                    <a:pt x="420928" y="3848"/>
                  </a:lnTo>
                  <a:lnTo>
                    <a:pt x="416941" y="12"/>
                  </a:lnTo>
                  <a:lnTo>
                    <a:pt x="264363" y="0"/>
                  </a:lnTo>
                  <a:lnTo>
                    <a:pt x="261277" y="2984"/>
                  </a:lnTo>
                  <a:lnTo>
                    <a:pt x="261277" y="65138"/>
                  </a:lnTo>
                  <a:lnTo>
                    <a:pt x="260743" y="65138"/>
                  </a:lnTo>
                  <a:lnTo>
                    <a:pt x="260743" y="87528"/>
                  </a:lnTo>
                  <a:lnTo>
                    <a:pt x="260743" y="173545"/>
                  </a:lnTo>
                  <a:lnTo>
                    <a:pt x="239255" y="173545"/>
                  </a:lnTo>
                  <a:lnTo>
                    <a:pt x="239255" y="87528"/>
                  </a:lnTo>
                  <a:lnTo>
                    <a:pt x="260743" y="87528"/>
                  </a:lnTo>
                  <a:lnTo>
                    <a:pt x="260743" y="65138"/>
                  </a:lnTo>
                  <a:lnTo>
                    <a:pt x="240753" y="65125"/>
                  </a:lnTo>
                  <a:lnTo>
                    <a:pt x="219849" y="65189"/>
                  </a:lnTo>
                  <a:lnTo>
                    <a:pt x="215925" y="68897"/>
                  </a:lnTo>
                  <a:lnTo>
                    <a:pt x="215912" y="173558"/>
                  </a:lnTo>
                  <a:lnTo>
                    <a:pt x="193294" y="173558"/>
                  </a:lnTo>
                  <a:lnTo>
                    <a:pt x="193230" y="131368"/>
                  </a:lnTo>
                  <a:lnTo>
                    <a:pt x="193205" y="113068"/>
                  </a:lnTo>
                  <a:lnTo>
                    <a:pt x="177698" y="108623"/>
                  </a:lnTo>
                  <a:lnTo>
                    <a:pt x="177393" y="108534"/>
                  </a:lnTo>
                  <a:lnTo>
                    <a:pt x="174142" y="108623"/>
                  </a:lnTo>
                  <a:lnTo>
                    <a:pt x="170548" y="108623"/>
                  </a:lnTo>
                  <a:lnTo>
                    <a:pt x="170535" y="108254"/>
                  </a:lnTo>
                  <a:lnTo>
                    <a:pt x="170535" y="68732"/>
                  </a:lnTo>
                  <a:lnTo>
                    <a:pt x="166878" y="65163"/>
                  </a:lnTo>
                  <a:lnTo>
                    <a:pt x="147497" y="65163"/>
                  </a:lnTo>
                  <a:lnTo>
                    <a:pt x="147497" y="87617"/>
                  </a:lnTo>
                  <a:lnTo>
                    <a:pt x="147497" y="108254"/>
                  </a:lnTo>
                  <a:lnTo>
                    <a:pt x="45897" y="108254"/>
                  </a:lnTo>
                  <a:lnTo>
                    <a:pt x="45897" y="87617"/>
                  </a:lnTo>
                  <a:lnTo>
                    <a:pt x="147497" y="87617"/>
                  </a:lnTo>
                  <a:lnTo>
                    <a:pt x="147497" y="65163"/>
                  </a:lnTo>
                  <a:lnTo>
                    <a:pt x="26327" y="65163"/>
                  </a:lnTo>
                  <a:lnTo>
                    <a:pt x="22707" y="68567"/>
                  </a:lnTo>
                  <a:lnTo>
                    <a:pt x="22669" y="108381"/>
                  </a:lnTo>
                  <a:lnTo>
                    <a:pt x="20447" y="108483"/>
                  </a:lnTo>
                  <a:lnTo>
                    <a:pt x="19126" y="108597"/>
                  </a:lnTo>
                  <a:lnTo>
                    <a:pt x="2552" y="108813"/>
                  </a:lnTo>
                  <a:lnTo>
                    <a:pt x="0" y="111252"/>
                  </a:lnTo>
                  <a:lnTo>
                    <a:pt x="0" y="359283"/>
                  </a:lnTo>
                  <a:lnTo>
                    <a:pt x="22961" y="359283"/>
                  </a:lnTo>
                  <a:lnTo>
                    <a:pt x="22961" y="131368"/>
                  </a:lnTo>
                  <a:lnTo>
                    <a:pt x="170637" y="131368"/>
                  </a:lnTo>
                  <a:lnTo>
                    <a:pt x="170637" y="271957"/>
                  </a:lnTo>
                  <a:lnTo>
                    <a:pt x="193370" y="271957"/>
                  </a:lnTo>
                  <a:lnTo>
                    <a:pt x="193370" y="196773"/>
                  </a:lnTo>
                  <a:lnTo>
                    <a:pt x="261531" y="196773"/>
                  </a:lnTo>
                  <a:lnTo>
                    <a:pt x="261531" y="261086"/>
                  </a:lnTo>
                  <a:lnTo>
                    <a:pt x="284645" y="261086"/>
                  </a:lnTo>
                  <a:lnTo>
                    <a:pt x="284645" y="196773"/>
                  </a:lnTo>
                  <a:lnTo>
                    <a:pt x="284645" y="173558"/>
                  </a:lnTo>
                  <a:lnTo>
                    <a:pt x="284645" y="22085"/>
                  </a:lnTo>
                  <a:lnTo>
                    <a:pt x="398005" y="22085"/>
                  </a:lnTo>
                  <a:lnTo>
                    <a:pt x="398005" y="261086"/>
                  </a:lnTo>
                  <a:lnTo>
                    <a:pt x="421106" y="261086"/>
                  </a:lnTo>
                  <a:lnTo>
                    <a:pt x="421106" y="196799"/>
                  </a:lnTo>
                  <a:lnTo>
                    <a:pt x="489178" y="196799"/>
                  </a:lnTo>
                  <a:lnTo>
                    <a:pt x="489178" y="326212"/>
                  </a:lnTo>
                  <a:lnTo>
                    <a:pt x="512025" y="326212"/>
                  </a:lnTo>
                  <a:lnTo>
                    <a:pt x="512025" y="196799"/>
                  </a:lnTo>
                  <a:lnTo>
                    <a:pt x="512025" y="173672"/>
                  </a:lnTo>
                  <a:lnTo>
                    <a:pt x="512025" y="173545"/>
                  </a:lnTo>
                  <a:lnTo>
                    <a:pt x="512025" y="131381"/>
                  </a:lnTo>
                  <a:lnTo>
                    <a:pt x="659650" y="131381"/>
                  </a:lnTo>
                  <a:lnTo>
                    <a:pt x="659650" y="359918"/>
                  </a:lnTo>
                  <a:lnTo>
                    <a:pt x="682256" y="359918"/>
                  </a:lnTo>
                  <a:lnTo>
                    <a:pt x="682256" y="131381"/>
                  </a:lnTo>
                  <a:lnTo>
                    <a:pt x="682256" y="116141"/>
                  </a:lnTo>
                  <a:close/>
                </a:path>
              </a:pathLst>
            </a:custGeom>
            <a:solidFill>
              <a:srgbClr val="FFFFFF"/>
            </a:solidFill>
          </p:spPr>
          <p:txBody>
            <a:bodyPr wrap="square" lIns="0" tIns="0" rIns="0" bIns="0" rtlCol="0"/>
            <a:lstStyle/>
            <a:p>
              <a:endParaRPr/>
            </a:p>
          </p:txBody>
        </p:sp>
      </p:grpSp>
      <p:sp>
        <p:nvSpPr>
          <p:cNvPr id="12" name="object 12"/>
          <p:cNvSpPr txBox="1"/>
          <p:nvPr/>
        </p:nvSpPr>
        <p:spPr>
          <a:xfrm>
            <a:off x="8153400" y="2710093"/>
            <a:ext cx="3919854" cy="3090590"/>
          </a:xfrm>
          <a:prstGeom prst="rect">
            <a:avLst/>
          </a:prstGeom>
        </p:spPr>
        <p:txBody>
          <a:bodyPr vert="horz" wrap="square" lIns="0" tIns="12700" rIns="0" bIns="0" rtlCol="0">
            <a:spAutoFit/>
          </a:bodyPr>
          <a:lstStyle/>
          <a:p>
            <a:pPr marL="190500" marR="5080" indent="-178435" algn="r">
              <a:lnSpc>
                <a:spcPct val="100000"/>
              </a:lnSpc>
              <a:spcBef>
                <a:spcPts val="100"/>
              </a:spcBef>
            </a:pPr>
            <a:r>
              <a:rPr lang="pt-BR" sz="4000" b="1" dirty="0" smtClean="0">
                <a:solidFill>
                  <a:srgbClr val="F2F2F2"/>
                </a:solidFill>
              </a:rPr>
              <a:t>PRIVACI</a:t>
            </a:r>
            <a:r>
              <a:rPr lang="pt-BR" sz="4000" b="1" dirty="0" smtClean="0">
                <a:solidFill>
                  <a:schemeClr val="bg1"/>
                </a:solidFill>
              </a:rPr>
              <a:t>DAD</a:t>
            </a:r>
            <a:r>
              <a:rPr lang="pt-BR" sz="4000" b="1" dirty="0" smtClean="0">
                <a:solidFill>
                  <a:schemeClr val="bg2"/>
                </a:solidFill>
              </a:rPr>
              <a:t>E</a:t>
            </a:r>
            <a:r>
              <a:rPr lang="pt-BR" sz="4000" b="1" dirty="0" smtClean="0">
                <a:solidFill>
                  <a:srgbClr val="F2F2F2"/>
                </a:solidFill>
              </a:rPr>
              <a:t> </a:t>
            </a:r>
            <a:r>
              <a:rPr lang="pt-BR" sz="4000" b="1" dirty="0" smtClean="0">
                <a:solidFill>
                  <a:schemeClr val="bg2"/>
                </a:solidFill>
              </a:rPr>
              <a:t>EM</a:t>
            </a:r>
            <a:r>
              <a:rPr lang="pt-BR" sz="4000" b="1" dirty="0" smtClean="0">
                <a:solidFill>
                  <a:srgbClr val="F2F2F2"/>
                </a:solidFill>
              </a:rPr>
              <a:t> SISTEMAS D</a:t>
            </a:r>
            <a:r>
              <a:rPr lang="pt-BR" sz="4000" b="1" dirty="0" smtClean="0">
                <a:solidFill>
                  <a:schemeClr val="bg2"/>
                </a:solidFill>
              </a:rPr>
              <a:t>E</a:t>
            </a:r>
            <a:r>
              <a:rPr lang="pt-BR" sz="4000" b="1" dirty="0" smtClean="0">
                <a:solidFill>
                  <a:srgbClr val="F2F2F2"/>
                </a:solidFill>
              </a:rPr>
              <a:t> </a:t>
            </a:r>
            <a:r>
              <a:rPr lang="pt-BR" sz="4000" b="1" dirty="0" smtClean="0">
                <a:solidFill>
                  <a:schemeClr val="bg2"/>
                </a:solidFill>
              </a:rPr>
              <a:t>BIG DATA: </a:t>
            </a:r>
            <a:r>
              <a:rPr lang="pt-BR" sz="4000" b="1" dirty="0" smtClean="0">
                <a:solidFill>
                  <a:srgbClr val="F2F2F2"/>
                </a:solidFill>
              </a:rPr>
              <a:t>DESAFIOS E </a:t>
            </a:r>
            <a:r>
              <a:rPr lang="pt-BR" sz="4000" b="1" dirty="0" smtClean="0">
                <a:solidFill>
                  <a:schemeClr val="bg2"/>
                </a:solidFill>
              </a:rPr>
              <a:t>SOLUÇÕES</a:t>
            </a:r>
            <a:endParaRPr sz="4000" b="1" dirty="0">
              <a:latin typeface="Arial"/>
              <a:cs typeface="Arial"/>
            </a:endParaRPr>
          </a:p>
        </p:txBody>
      </p:sp>
      <p:sp>
        <p:nvSpPr>
          <p:cNvPr id="17" name="object 17"/>
          <p:cNvSpPr txBox="1"/>
          <p:nvPr/>
        </p:nvSpPr>
        <p:spPr>
          <a:xfrm>
            <a:off x="6294001" y="2317300"/>
            <a:ext cx="2888615" cy="605294"/>
          </a:xfrm>
          <a:prstGeom prst="rect">
            <a:avLst/>
          </a:prstGeom>
        </p:spPr>
        <p:txBody>
          <a:bodyPr vert="horz" wrap="square" lIns="0" tIns="50800" rIns="0" bIns="0" rtlCol="0">
            <a:spAutoFit/>
          </a:bodyPr>
          <a:lstStyle/>
          <a:p>
            <a:pPr marR="5080" lvl="0" algn="l"/>
            <a:r>
              <a:rPr lang="pt-BR" sz="1200" b="1" dirty="0" smtClean="0">
                <a:solidFill>
                  <a:schemeClr val="bg1"/>
                </a:solidFill>
              </a:rPr>
              <a:t>Arthur Guilherme de </a:t>
            </a:r>
            <a:r>
              <a:rPr lang="pt-BR" sz="1200" b="1" dirty="0" err="1" smtClean="0">
                <a:solidFill>
                  <a:schemeClr val="bg1"/>
                </a:solidFill>
              </a:rPr>
              <a:t>Salamanka</a:t>
            </a:r>
            <a:r>
              <a:rPr lang="pt-BR" sz="1200" b="1" dirty="0" smtClean="0">
                <a:solidFill>
                  <a:schemeClr val="bg1"/>
                </a:solidFill>
              </a:rPr>
              <a:t> Lima Albuquerque</a:t>
            </a:r>
          </a:p>
          <a:p>
            <a:pPr marR="5080" lvl="0" algn="l"/>
            <a:r>
              <a:rPr lang="pt-BR" sz="1200" dirty="0" smtClean="0">
                <a:solidFill>
                  <a:schemeClr val="bg1"/>
                </a:solidFill>
              </a:rPr>
              <a:t>01411574</a:t>
            </a:r>
            <a:endParaRPr lang="pt-BR" sz="1200" dirty="0">
              <a:solidFill>
                <a:schemeClr val="bg1"/>
              </a:solidFill>
              <a:latin typeface="Arial"/>
              <a:ea typeface="Arial"/>
              <a:cs typeface="Arial"/>
              <a:sym typeface="Arial"/>
            </a:endParaRPr>
          </a:p>
        </p:txBody>
      </p:sp>
      <p:pic>
        <p:nvPicPr>
          <p:cNvPr id="19" name="Google Shape;57;p1"/>
          <p:cNvPicPr preferRelativeResize="0"/>
          <p:nvPr/>
        </p:nvPicPr>
        <p:blipFill rotWithShape="1">
          <a:blip r:embed="rId5">
            <a:alphaModFix/>
          </a:blip>
          <a:srcRect/>
          <a:stretch/>
        </p:blipFill>
        <p:spPr>
          <a:xfrm>
            <a:off x="9809219" y="97756"/>
            <a:ext cx="2743200" cy="1885404"/>
          </a:xfrm>
          <a:prstGeom prst="rect">
            <a:avLst/>
          </a:prstGeom>
          <a:noFill/>
          <a:ln>
            <a:noFill/>
          </a:ln>
        </p:spPr>
      </p:pic>
      <p:sp>
        <p:nvSpPr>
          <p:cNvPr id="21" name="object 17"/>
          <p:cNvSpPr txBox="1"/>
          <p:nvPr/>
        </p:nvSpPr>
        <p:spPr>
          <a:xfrm>
            <a:off x="6294002" y="4044694"/>
            <a:ext cx="2888615" cy="420628"/>
          </a:xfrm>
          <a:prstGeom prst="rect">
            <a:avLst/>
          </a:prstGeom>
        </p:spPr>
        <p:txBody>
          <a:bodyPr vert="horz" wrap="square" lIns="0" tIns="50800" rIns="0" bIns="0" rtlCol="0">
            <a:spAutoFit/>
          </a:bodyPr>
          <a:lstStyle/>
          <a:p>
            <a:pPr marR="5080" lvl="0" algn="l"/>
            <a:r>
              <a:rPr lang="pt-BR" sz="1200" b="1" dirty="0" smtClean="0">
                <a:solidFill>
                  <a:schemeClr val="bg1"/>
                </a:solidFill>
              </a:rPr>
              <a:t>Cauã Machado Leite</a:t>
            </a:r>
          </a:p>
          <a:p>
            <a:pPr marR="5080" lvl="0" algn="l"/>
            <a:r>
              <a:rPr lang="pt-BR" sz="1200" dirty="0" smtClean="0">
                <a:solidFill>
                  <a:schemeClr val="bg1"/>
                </a:solidFill>
              </a:rPr>
              <a:t>01438266</a:t>
            </a:r>
            <a:endParaRPr lang="pt-BR" sz="1200" dirty="0">
              <a:solidFill>
                <a:schemeClr val="bg1"/>
              </a:solidFill>
              <a:latin typeface="Arial"/>
              <a:ea typeface="Arial"/>
              <a:cs typeface="Arial"/>
              <a:sym typeface="Arial"/>
            </a:endParaRPr>
          </a:p>
        </p:txBody>
      </p:sp>
      <p:sp>
        <p:nvSpPr>
          <p:cNvPr id="22" name="object 17"/>
          <p:cNvSpPr txBox="1"/>
          <p:nvPr/>
        </p:nvSpPr>
        <p:spPr>
          <a:xfrm>
            <a:off x="6294000" y="5692651"/>
            <a:ext cx="2888615" cy="471924"/>
          </a:xfrm>
          <a:prstGeom prst="rect">
            <a:avLst/>
          </a:prstGeom>
        </p:spPr>
        <p:txBody>
          <a:bodyPr vert="horz" wrap="square" lIns="0" tIns="50800" rIns="0" bIns="0" rtlCol="0">
            <a:spAutoFit/>
          </a:bodyPr>
          <a:lstStyle/>
          <a:p>
            <a:pPr marL="0" marR="5080" lvl="0" indent="0" algn="l" rtl="0">
              <a:lnSpc>
                <a:spcPct val="100000"/>
              </a:lnSpc>
              <a:spcBef>
                <a:spcPts val="0"/>
              </a:spcBef>
              <a:spcAft>
                <a:spcPts val="0"/>
              </a:spcAft>
              <a:buNone/>
            </a:pPr>
            <a:r>
              <a:rPr lang="pt-BR" sz="1200" b="1" dirty="0" smtClean="0">
                <a:solidFill>
                  <a:schemeClr val="bg1"/>
                </a:solidFill>
                <a:latin typeface="Arial"/>
                <a:ea typeface="Arial"/>
                <a:cs typeface="Arial"/>
                <a:sym typeface="Arial"/>
              </a:rPr>
              <a:t>Danilo Miguel Bezerra da Silva</a:t>
            </a:r>
          </a:p>
          <a:p>
            <a:pPr marL="0" marR="5080" lvl="0" indent="0" algn="l" rtl="0">
              <a:lnSpc>
                <a:spcPct val="100000"/>
              </a:lnSpc>
              <a:spcBef>
                <a:spcPts val="400"/>
              </a:spcBef>
              <a:spcAft>
                <a:spcPts val="0"/>
              </a:spcAft>
              <a:buNone/>
            </a:pPr>
            <a:r>
              <a:rPr lang="pt-BR" sz="1200" dirty="0" smtClean="0">
                <a:solidFill>
                  <a:schemeClr val="bg1"/>
                </a:solidFill>
                <a:latin typeface="Arial"/>
                <a:ea typeface="Arial"/>
                <a:cs typeface="Arial"/>
                <a:sym typeface="Arial"/>
              </a:rPr>
              <a:t>01422952</a:t>
            </a:r>
            <a:endParaRPr lang="pt-BR" sz="1200" dirty="0">
              <a:solidFill>
                <a:schemeClr val="bg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3963161"/>
              <a:ext cx="12192000" cy="2894965"/>
            </a:xfrm>
            <a:custGeom>
              <a:avLst/>
              <a:gdLst/>
              <a:ahLst/>
              <a:cxnLst/>
              <a:rect l="l" t="t" r="r" b="b"/>
              <a:pathLst>
                <a:path w="12192000" h="2894965">
                  <a:moveTo>
                    <a:pt x="12192000" y="0"/>
                  </a:moveTo>
                  <a:lnTo>
                    <a:pt x="0" y="0"/>
                  </a:lnTo>
                  <a:lnTo>
                    <a:pt x="0" y="2894838"/>
                  </a:lnTo>
                  <a:lnTo>
                    <a:pt x="12192000" y="2894838"/>
                  </a:lnTo>
                  <a:lnTo>
                    <a:pt x="12192000" y="0"/>
                  </a:lnTo>
                  <a:close/>
                </a:path>
              </a:pathLst>
            </a:custGeom>
            <a:solidFill>
              <a:srgbClr val="022C6B"/>
            </a:solidFill>
          </p:spPr>
          <p:txBody>
            <a:bodyPr wrap="square" lIns="0" tIns="0" rIns="0" bIns="0" rtlCol="0"/>
            <a:lstStyle/>
            <a:p>
              <a:endParaRPr/>
            </a:p>
          </p:txBody>
        </p:sp>
      </p:grpSp>
      <p:sp>
        <p:nvSpPr>
          <p:cNvPr id="5" name="object 5"/>
          <p:cNvSpPr txBox="1">
            <a:spLocks noGrp="1"/>
          </p:cNvSpPr>
          <p:nvPr>
            <p:ph type="title"/>
          </p:nvPr>
        </p:nvSpPr>
        <p:spPr>
          <a:xfrm>
            <a:off x="1760880" y="447496"/>
            <a:ext cx="8614410" cy="1190711"/>
          </a:xfrm>
          <a:prstGeom prst="rect">
            <a:avLst/>
          </a:prstGeom>
        </p:spPr>
        <p:txBody>
          <a:bodyPr vert="horz" wrap="square" lIns="0" tIns="112395" rIns="0" bIns="0" rtlCol="0">
            <a:spAutoFit/>
          </a:bodyPr>
          <a:lstStyle/>
          <a:p>
            <a:pPr marL="12700" algn="ctr">
              <a:lnSpc>
                <a:spcPct val="100000"/>
              </a:lnSpc>
              <a:spcBef>
                <a:spcPts val="885"/>
              </a:spcBef>
            </a:pPr>
            <a:r>
              <a:rPr lang="pt-BR" sz="4500" dirty="0"/>
              <a:t>TENDÊNCIAS FUTURAS</a:t>
            </a:r>
            <a:br>
              <a:rPr lang="pt-BR" sz="4500" dirty="0"/>
            </a:br>
            <a:r>
              <a:rPr lang="pt-BR" sz="2500" b="0" dirty="0"/>
              <a:t>O futuro da privacidade ao avanço tecnológico</a:t>
            </a:r>
            <a:endParaRPr sz="2500" dirty="0">
              <a:latin typeface="Arial"/>
              <a:cs typeface="Arial"/>
            </a:endParaRPr>
          </a:p>
        </p:txBody>
      </p:sp>
      <p:grpSp>
        <p:nvGrpSpPr>
          <p:cNvPr id="6" name="object 6"/>
          <p:cNvGrpSpPr/>
          <p:nvPr/>
        </p:nvGrpSpPr>
        <p:grpSpPr>
          <a:xfrm>
            <a:off x="2356352" y="2287816"/>
            <a:ext cx="12192000" cy="4556760"/>
            <a:chOff x="0" y="2301239"/>
            <a:chExt cx="12192000" cy="4556760"/>
          </a:xfrm>
        </p:grpSpPr>
        <p:sp>
          <p:nvSpPr>
            <p:cNvPr id="7" name="object 7"/>
            <p:cNvSpPr/>
            <p:nvPr/>
          </p:nvSpPr>
          <p:spPr>
            <a:xfrm>
              <a:off x="413004" y="3000755"/>
              <a:ext cx="2096770" cy="2139950"/>
            </a:xfrm>
            <a:custGeom>
              <a:avLst/>
              <a:gdLst/>
              <a:ahLst/>
              <a:cxnLst/>
              <a:rect l="l" t="t" r="r" b="b"/>
              <a:pathLst>
                <a:path w="2096770" h="2139950">
                  <a:moveTo>
                    <a:pt x="2096262" y="0"/>
                  </a:moveTo>
                  <a:lnTo>
                    <a:pt x="0" y="0"/>
                  </a:lnTo>
                  <a:lnTo>
                    <a:pt x="0" y="2139696"/>
                  </a:lnTo>
                  <a:lnTo>
                    <a:pt x="2096262" y="2139696"/>
                  </a:lnTo>
                  <a:lnTo>
                    <a:pt x="2096262" y="0"/>
                  </a:lnTo>
                  <a:close/>
                </a:path>
              </a:pathLst>
            </a:custGeom>
            <a:solidFill>
              <a:srgbClr val="F1F1F1">
                <a:alpha val="78039"/>
              </a:srgbClr>
            </a:solidFill>
          </p:spPr>
          <p:txBody>
            <a:bodyPr wrap="square" lIns="0" tIns="0" rIns="0" bIns="0" rtlCol="0"/>
            <a:lstStyle/>
            <a:p>
              <a:endParaRPr/>
            </a:p>
          </p:txBody>
        </p:sp>
        <p:sp>
          <p:nvSpPr>
            <p:cNvPr id="8" name="object 8"/>
            <p:cNvSpPr/>
            <p:nvPr/>
          </p:nvSpPr>
          <p:spPr>
            <a:xfrm>
              <a:off x="783336" y="2301239"/>
              <a:ext cx="1363980" cy="1365250"/>
            </a:xfrm>
            <a:custGeom>
              <a:avLst/>
              <a:gdLst/>
              <a:ahLst/>
              <a:cxnLst/>
              <a:rect l="l" t="t" r="r" b="b"/>
              <a:pathLst>
                <a:path w="1363980" h="1365250">
                  <a:moveTo>
                    <a:pt x="1363980" y="0"/>
                  </a:moveTo>
                  <a:lnTo>
                    <a:pt x="0" y="0"/>
                  </a:lnTo>
                  <a:lnTo>
                    <a:pt x="0" y="1364741"/>
                  </a:lnTo>
                  <a:lnTo>
                    <a:pt x="1363980" y="1364741"/>
                  </a:lnTo>
                  <a:lnTo>
                    <a:pt x="1363980" y="0"/>
                  </a:lnTo>
                  <a:close/>
                </a:path>
              </a:pathLst>
            </a:custGeom>
            <a:solidFill>
              <a:srgbClr val="022D6F"/>
            </a:solidFill>
          </p:spPr>
          <p:txBody>
            <a:bodyPr wrap="square" lIns="0" tIns="0" rIns="0" bIns="0" rtlCol="0"/>
            <a:lstStyle/>
            <a:p>
              <a:endParaRPr/>
            </a:p>
          </p:txBody>
        </p:sp>
        <p:pic>
          <p:nvPicPr>
            <p:cNvPr id="9" name="object 9"/>
            <p:cNvPicPr/>
            <p:nvPr/>
          </p:nvPicPr>
          <p:blipFill>
            <a:blip r:embed="rId3" cstate="print"/>
            <a:stretch>
              <a:fillRect/>
            </a:stretch>
          </p:blipFill>
          <p:spPr>
            <a:xfrm>
              <a:off x="0" y="6176010"/>
              <a:ext cx="12192000" cy="681989"/>
            </a:xfrm>
            <a:prstGeom prst="rect">
              <a:avLst/>
            </a:prstGeom>
          </p:spPr>
        </p:pic>
      </p:grpSp>
      <p:sp>
        <p:nvSpPr>
          <p:cNvPr id="11" name="object 11"/>
          <p:cNvSpPr/>
          <p:nvPr/>
        </p:nvSpPr>
        <p:spPr>
          <a:xfrm>
            <a:off x="5143747" y="2975141"/>
            <a:ext cx="2097405" cy="2152015"/>
          </a:xfrm>
          <a:custGeom>
            <a:avLst/>
            <a:gdLst/>
            <a:ahLst/>
            <a:cxnLst/>
            <a:rect l="l" t="t" r="r" b="b"/>
            <a:pathLst>
              <a:path w="2097404" h="2152015">
                <a:moveTo>
                  <a:pt x="2097024" y="0"/>
                </a:moveTo>
                <a:lnTo>
                  <a:pt x="0" y="0"/>
                </a:lnTo>
                <a:lnTo>
                  <a:pt x="0" y="2151888"/>
                </a:lnTo>
                <a:lnTo>
                  <a:pt x="2097024" y="2151888"/>
                </a:lnTo>
                <a:lnTo>
                  <a:pt x="2097024" y="0"/>
                </a:lnTo>
                <a:close/>
              </a:path>
            </a:pathLst>
          </a:custGeom>
          <a:solidFill>
            <a:srgbClr val="F1F1F1">
              <a:alpha val="78039"/>
            </a:srgbClr>
          </a:solidFill>
        </p:spPr>
        <p:txBody>
          <a:bodyPr wrap="square" lIns="0" tIns="0" rIns="0" bIns="0" rtlCol="0"/>
          <a:lstStyle/>
          <a:p>
            <a:endParaRPr/>
          </a:p>
        </p:txBody>
      </p:sp>
      <p:grpSp>
        <p:nvGrpSpPr>
          <p:cNvPr id="13" name="object 13"/>
          <p:cNvGrpSpPr/>
          <p:nvPr/>
        </p:nvGrpSpPr>
        <p:grpSpPr>
          <a:xfrm>
            <a:off x="5493506" y="2284006"/>
            <a:ext cx="4074795" cy="2830195"/>
            <a:chOff x="3137154" y="2297429"/>
            <a:chExt cx="4074795" cy="2830195"/>
          </a:xfrm>
        </p:grpSpPr>
        <p:sp>
          <p:nvSpPr>
            <p:cNvPr id="14" name="object 14"/>
            <p:cNvSpPr/>
            <p:nvPr/>
          </p:nvSpPr>
          <p:spPr>
            <a:xfrm>
              <a:off x="3137154" y="2297429"/>
              <a:ext cx="1363980" cy="1363980"/>
            </a:xfrm>
            <a:custGeom>
              <a:avLst/>
              <a:gdLst/>
              <a:ahLst/>
              <a:cxnLst/>
              <a:rect l="l" t="t" r="r" b="b"/>
              <a:pathLst>
                <a:path w="1363979" h="1363979">
                  <a:moveTo>
                    <a:pt x="1363980" y="0"/>
                  </a:moveTo>
                  <a:lnTo>
                    <a:pt x="0" y="0"/>
                  </a:lnTo>
                  <a:lnTo>
                    <a:pt x="0" y="1363980"/>
                  </a:lnTo>
                  <a:lnTo>
                    <a:pt x="1363980" y="1363980"/>
                  </a:lnTo>
                  <a:lnTo>
                    <a:pt x="1363980" y="0"/>
                  </a:lnTo>
                  <a:close/>
                </a:path>
              </a:pathLst>
            </a:custGeom>
            <a:solidFill>
              <a:srgbClr val="022D6F"/>
            </a:solidFill>
          </p:spPr>
          <p:txBody>
            <a:bodyPr wrap="square" lIns="0" tIns="0" rIns="0" bIns="0" rtlCol="0"/>
            <a:lstStyle/>
            <a:p>
              <a:endParaRPr/>
            </a:p>
          </p:txBody>
        </p:sp>
        <p:sp>
          <p:nvSpPr>
            <p:cNvPr id="15" name="object 15"/>
            <p:cNvSpPr/>
            <p:nvPr/>
          </p:nvSpPr>
          <p:spPr>
            <a:xfrm>
              <a:off x="5115305" y="2987801"/>
              <a:ext cx="2096770" cy="2139950"/>
            </a:xfrm>
            <a:custGeom>
              <a:avLst/>
              <a:gdLst/>
              <a:ahLst/>
              <a:cxnLst/>
              <a:rect l="l" t="t" r="r" b="b"/>
              <a:pathLst>
                <a:path w="2096770" h="2139950">
                  <a:moveTo>
                    <a:pt x="2096261" y="0"/>
                  </a:moveTo>
                  <a:lnTo>
                    <a:pt x="0" y="0"/>
                  </a:lnTo>
                  <a:lnTo>
                    <a:pt x="0" y="2139696"/>
                  </a:lnTo>
                  <a:lnTo>
                    <a:pt x="2096261" y="2139696"/>
                  </a:lnTo>
                  <a:lnTo>
                    <a:pt x="2096261" y="0"/>
                  </a:lnTo>
                  <a:close/>
                </a:path>
              </a:pathLst>
            </a:custGeom>
            <a:solidFill>
              <a:srgbClr val="F1F1F1">
                <a:alpha val="78039"/>
              </a:srgbClr>
            </a:solidFill>
          </p:spPr>
          <p:txBody>
            <a:bodyPr wrap="square" lIns="0" tIns="0" rIns="0" bIns="0" rtlCol="0"/>
            <a:lstStyle/>
            <a:p>
              <a:endParaRPr/>
            </a:p>
          </p:txBody>
        </p:sp>
      </p:grpSp>
      <p:sp>
        <p:nvSpPr>
          <p:cNvPr id="16" name="object 16"/>
          <p:cNvSpPr txBox="1"/>
          <p:nvPr/>
        </p:nvSpPr>
        <p:spPr>
          <a:xfrm>
            <a:off x="3139688" y="2287816"/>
            <a:ext cx="1363980" cy="713080"/>
          </a:xfrm>
          <a:prstGeom prst="rect">
            <a:avLst/>
          </a:prstGeom>
          <a:solidFill>
            <a:srgbClr val="022D6F"/>
          </a:solidFill>
        </p:spPr>
        <p:txBody>
          <a:bodyPr vert="horz" wrap="square" lIns="0" tIns="276225" rIns="0" bIns="0" rtlCol="0">
            <a:spAutoFit/>
          </a:bodyPr>
          <a:lstStyle/>
          <a:p>
            <a:pPr marL="428625">
              <a:lnSpc>
                <a:spcPts val="3329"/>
              </a:lnSpc>
              <a:spcBef>
                <a:spcPts val="2175"/>
              </a:spcBef>
            </a:pPr>
            <a:r>
              <a:rPr lang="pt-BR" sz="4000" b="1" spc="-25" dirty="0" smtClean="0">
                <a:solidFill>
                  <a:srgbClr val="FFFFFF"/>
                </a:solidFill>
                <a:latin typeface="Arial"/>
                <a:cs typeface="Arial"/>
              </a:rPr>
              <a:t>40</a:t>
            </a:r>
            <a:endParaRPr sz="4000" dirty="0">
              <a:latin typeface="Arial"/>
              <a:cs typeface="Arial"/>
            </a:endParaRPr>
          </a:p>
        </p:txBody>
      </p:sp>
      <p:sp>
        <p:nvSpPr>
          <p:cNvPr id="17" name="object 17"/>
          <p:cNvSpPr txBox="1"/>
          <p:nvPr/>
        </p:nvSpPr>
        <p:spPr>
          <a:xfrm>
            <a:off x="3139688" y="2987332"/>
            <a:ext cx="1363980" cy="665480"/>
          </a:xfrm>
          <a:prstGeom prst="rect">
            <a:avLst/>
          </a:prstGeom>
          <a:solidFill>
            <a:srgbClr val="022D6F"/>
          </a:solidFill>
        </p:spPr>
        <p:txBody>
          <a:bodyPr vert="horz" wrap="square" lIns="0" tIns="131445" rIns="0" bIns="0" rtlCol="0">
            <a:spAutoFit/>
          </a:bodyPr>
          <a:lstStyle/>
          <a:p>
            <a:pPr marL="762000">
              <a:lnSpc>
                <a:spcPct val="100000"/>
              </a:lnSpc>
              <a:spcBef>
                <a:spcPts val="1035"/>
              </a:spcBef>
            </a:pPr>
            <a:r>
              <a:rPr sz="1800" b="1" spc="-50" dirty="0">
                <a:solidFill>
                  <a:srgbClr val="FFFFFF"/>
                </a:solidFill>
                <a:latin typeface="Arial"/>
                <a:cs typeface="Arial"/>
              </a:rPr>
              <a:t>%</a:t>
            </a:r>
            <a:endParaRPr sz="1800">
              <a:latin typeface="Arial"/>
              <a:cs typeface="Arial"/>
            </a:endParaRPr>
          </a:p>
        </p:txBody>
      </p:sp>
      <p:sp>
        <p:nvSpPr>
          <p:cNvPr id="23" name="object 23"/>
          <p:cNvSpPr/>
          <p:nvPr/>
        </p:nvSpPr>
        <p:spPr>
          <a:xfrm>
            <a:off x="5516117" y="2308860"/>
            <a:ext cx="1365250" cy="1363980"/>
          </a:xfrm>
          <a:custGeom>
            <a:avLst/>
            <a:gdLst/>
            <a:ahLst/>
            <a:cxnLst/>
            <a:rect l="l" t="t" r="r" b="b"/>
            <a:pathLst>
              <a:path w="1365250" h="1363979">
                <a:moveTo>
                  <a:pt x="1364741" y="0"/>
                </a:moveTo>
                <a:lnTo>
                  <a:pt x="0" y="0"/>
                </a:lnTo>
                <a:lnTo>
                  <a:pt x="0" y="1363980"/>
                </a:lnTo>
                <a:lnTo>
                  <a:pt x="1364741" y="1363980"/>
                </a:lnTo>
                <a:lnTo>
                  <a:pt x="1364741" y="0"/>
                </a:lnTo>
                <a:close/>
              </a:path>
            </a:pathLst>
          </a:custGeom>
          <a:solidFill>
            <a:srgbClr val="022D6F"/>
          </a:solidFill>
        </p:spPr>
        <p:txBody>
          <a:bodyPr wrap="square" lIns="0" tIns="0" rIns="0" bIns="0" rtlCol="0"/>
          <a:lstStyle/>
          <a:p>
            <a:endParaRPr/>
          </a:p>
        </p:txBody>
      </p:sp>
      <p:sp>
        <p:nvSpPr>
          <p:cNvPr id="25" name="object 25"/>
          <p:cNvSpPr txBox="1"/>
          <p:nvPr/>
        </p:nvSpPr>
        <p:spPr>
          <a:xfrm>
            <a:off x="7872469" y="2974378"/>
            <a:ext cx="1365250" cy="685165"/>
          </a:xfrm>
          <a:prstGeom prst="rect">
            <a:avLst/>
          </a:prstGeom>
          <a:solidFill>
            <a:srgbClr val="022D6F"/>
          </a:solidFill>
        </p:spPr>
        <p:txBody>
          <a:bodyPr vert="horz" wrap="square" lIns="0" tIns="129539" rIns="0" bIns="0" rtlCol="0">
            <a:spAutoFit/>
          </a:bodyPr>
          <a:lstStyle/>
          <a:p>
            <a:pPr marL="888365">
              <a:lnSpc>
                <a:spcPct val="100000"/>
              </a:lnSpc>
              <a:spcBef>
                <a:spcPts val="1019"/>
              </a:spcBef>
            </a:pPr>
            <a:r>
              <a:rPr sz="1800" b="1" spc="-50" dirty="0">
                <a:solidFill>
                  <a:srgbClr val="FFFFFF"/>
                </a:solidFill>
                <a:latin typeface="Arial"/>
                <a:cs typeface="Arial"/>
              </a:rPr>
              <a:t>%</a:t>
            </a:r>
            <a:endParaRPr sz="1800">
              <a:latin typeface="Arial"/>
              <a:cs typeface="Arial"/>
            </a:endParaRPr>
          </a:p>
        </p:txBody>
      </p:sp>
      <p:sp>
        <p:nvSpPr>
          <p:cNvPr id="32" name="object 32"/>
          <p:cNvSpPr txBox="1"/>
          <p:nvPr/>
        </p:nvSpPr>
        <p:spPr>
          <a:xfrm>
            <a:off x="791833" y="5713827"/>
            <a:ext cx="10608333" cy="319959"/>
          </a:xfrm>
          <a:prstGeom prst="rect">
            <a:avLst/>
          </a:prstGeom>
        </p:spPr>
        <p:txBody>
          <a:bodyPr vert="horz" wrap="square" lIns="0" tIns="12065" rIns="0" bIns="0" rtlCol="0">
            <a:spAutoFit/>
          </a:bodyPr>
          <a:lstStyle/>
          <a:p>
            <a:pPr marL="1205230" marR="5080" indent="-1193165" algn="ctr">
              <a:lnSpc>
                <a:spcPct val="100000"/>
              </a:lnSpc>
              <a:spcBef>
                <a:spcPts val="95"/>
              </a:spcBef>
            </a:pPr>
            <a:r>
              <a:rPr lang="pt-BR" sz="2000" dirty="0" smtClean="0">
                <a:solidFill>
                  <a:srgbClr val="FFFFFF"/>
                </a:solidFill>
                <a:latin typeface="Arial"/>
                <a:cs typeface="Arial"/>
              </a:rPr>
              <a:t>Essas inovações prometem transformar a forma como gerimos a privacidade em larga escala.</a:t>
            </a:r>
            <a:endParaRPr sz="2000" dirty="0">
              <a:latin typeface="Arial"/>
              <a:cs typeface="Arial"/>
            </a:endParaRPr>
          </a:p>
        </p:txBody>
      </p:sp>
      <p:sp>
        <p:nvSpPr>
          <p:cNvPr id="34" name="object 34"/>
          <p:cNvSpPr txBox="1"/>
          <p:nvPr/>
        </p:nvSpPr>
        <p:spPr>
          <a:xfrm>
            <a:off x="5493506" y="2975141"/>
            <a:ext cx="1363980" cy="673100"/>
          </a:xfrm>
          <a:prstGeom prst="rect">
            <a:avLst/>
          </a:prstGeom>
          <a:solidFill>
            <a:srgbClr val="022D6F"/>
          </a:solidFill>
        </p:spPr>
        <p:txBody>
          <a:bodyPr vert="horz" wrap="square" lIns="0" tIns="133985" rIns="0" bIns="0" rtlCol="0">
            <a:spAutoFit/>
          </a:bodyPr>
          <a:lstStyle/>
          <a:p>
            <a:pPr marL="861694">
              <a:lnSpc>
                <a:spcPct val="100000"/>
              </a:lnSpc>
              <a:spcBef>
                <a:spcPts val="1055"/>
              </a:spcBef>
            </a:pPr>
            <a:r>
              <a:rPr sz="1800" b="1" spc="-50" dirty="0">
                <a:solidFill>
                  <a:srgbClr val="FFFFFF"/>
                </a:solidFill>
                <a:latin typeface="Arial"/>
                <a:cs typeface="Arial"/>
              </a:rPr>
              <a:t>%</a:t>
            </a:r>
            <a:endParaRPr sz="1800">
              <a:latin typeface="Arial"/>
              <a:cs typeface="Arial"/>
            </a:endParaRPr>
          </a:p>
        </p:txBody>
      </p:sp>
      <p:sp>
        <p:nvSpPr>
          <p:cNvPr id="35" name="object 16"/>
          <p:cNvSpPr txBox="1"/>
          <p:nvPr/>
        </p:nvSpPr>
        <p:spPr>
          <a:xfrm>
            <a:off x="5481700" y="2270784"/>
            <a:ext cx="1363980" cy="713080"/>
          </a:xfrm>
          <a:prstGeom prst="rect">
            <a:avLst/>
          </a:prstGeom>
          <a:solidFill>
            <a:srgbClr val="022D6F"/>
          </a:solidFill>
        </p:spPr>
        <p:txBody>
          <a:bodyPr vert="horz" wrap="square" lIns="0" tIns="276225" rIns="0" bIns="0" rtlCol="0">
            <a:spAutoFit/>
          </a:bodyPr>
          <a:lstStyle/>
          <a:p>
            <a:pPr marL="428625">
              <a:lnSpc>
                <a:spcPts val="3329"/>
              </a:lnSpc>
              <a:spcBef>
                <a:spcPts val="2175"/>
              </a:spcBef>
            </a:pPr>
            <a:r>
              <a:rPr lang="pt-BR" sz="4000" b="1" spc="-25" dirty="0" smtClean="0">
                <a:solidFill>
                  <a:srgbClr val="FFFFFF"/>
                </a:solidFill>
                <a:latin typeface="Arial"/>
                <a:cs typeface="Arial"/>
              </a:rPr>
              <a:t>30</a:t>
            </a:r>
            <a:endParaRPr sz="4000" dirty="0">
              <a:latin typeface="Arial"/>
              <a:cs typeface="Arial"/>
            </a:endParaRPr>
          </a:p>
        </p:txBody>
      </p:sp>
      <p:sp>
        <p:nvSpPr>
          <p:cNvPr id="36" name="object 16"/>
          <p:cNvSpPr txBox="1"/>
          <p:nvPr/>
        </p:nvSpPr>
        <p:spPr>
          <a:xfrm>
            <a:off x="7873739" y="2279242"/>
            <a:ext cx="1363980" cy="713080"/>
          </a:xfrm>
          <a:prstGeom prst="rect">
            <a:avLst/>
          </a:prstGeom>
          <a:solidFill>
            <a:srgbClr val="022D6F"/>
          </a:solidFill>
        </p:spPr>
        <p:txBody>
          <a:bodyPr vert="horz" wrap="square" lIns="0" tIns="276225" rIns="0" bIns="0" rtlCol="0">
            <a:spAutoFit/>
          </a:bodyPr>
          <a:lstStyle/>
          <a:p>
            <a:pPr marL="428625">
              <a:lnSpc>
                <a:spcPts val="3329"/>
              </a:lnSpc>
              <a:spcBef>
                <a:spcPts val="2175"/>
              </a:spcBef>
            </a:pPr>
            <a:r>
              <a:rPr lang="pt-BR" sz="4000" b="1" spc="-25" dirty="0" smtClean="0">
                <a:solidFill>
                  <a:srgbClr val="FFFFFF"/>
                </a:solidFill>
                <a:latin typeface="Arial"/>
                <a:cs typeface="Arial"/>
              </a:rPr>
              <a:t>25</a:t>
            </a:r>
            <a:endParaRPr sz="4000" dirty="0">
              <a:latin typeface="Arial"/>
              <a:cs typeface="Arial"/>
            </a:endParaRPr>
          </a:p>
        </p:txBody>
      </p:sp>
      <p:sp>
        <p:nvSpPr>
          <p:cNvPr id="37" name="Retângulo 36"/>
          <p:cNvSpPr/>
          <p:nvPr/>
        </p:nvSpPr>
        <p:spPr>
          <a:xfrm>
            <a:off x="2769356" y="3672840"/>
            <a:ext cx="2096770" cy="144136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tx2"/>
                </a:solidFill>
                <a:latin typeface="Arial" pitchFamily="34" charset="0"/>
                <a:cs typeface="Arial" pitchFamily="34" charset="0"/>
              </a:rPr>
              <a:t>IA aplicada à segurança</a:t>
            </a:r>
            <a:endParaRPr lang="pt-BR" sz="2000" dirty="0">
              <a:solidFill>
                <a:schemeClr val="tx2"/>
              </a:solidFill>
              <a:latin typeface="Arial" pitchFamily="34" charset="0"/>
              <a:cs typeface="Arial" pitchFamily="34" charset="0"/>
            </a:endParaRPr>
          </a:p>
        </p:txBody>
      </p:sp>
      <p:sp>
        <p:nvSpPr>
          <p:cNvPr id="38" name="Retângulo 37"/>
          <p:cNvSpPr/>
          <p:nvPr/>
        </p:nvSpPr>
        <p:spPr>
          <a:xfrm>
            <a:off x="5143747" y="3685920"/>
            <a:ext cx="2096770" cy="144136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err="1" smtClean="0">
                <a:solidFill>
                  <a:schemeClr val="tx2"/>
                </a:solidFill>
                <a:latin typeface="Arial" pitchFamily="34" charset="0"/>
                <a:cs typeface="Arial" pitchFamily="34" charset="0"/>
              </a:rPr>
              <a:t>Differential</a:t>
            </a:r>
            <a:r>
              <a:rPr lang="pt-BR" sz="2000" dirty="0" smtClean="0">
                <a:solidFill>
                  <a:schemeClr val="tx2"/>
                </a:solidFill>
                <a:latin typeface="Arial" pitchFamily="34" charset="0"/>
                <a:cs typeface="Arial" pitchFamily="34" charset="0"/>
              </a:rPr>
              <a:t> </a:t>
            </a:r>
            <a:r>
              <a:rPr lang="pt-BR" sz="2000" dirty="0" err="1" smtClean="0">
                <a:solidFill>
                  <a:schemeClr val="tx2"/>
                </a:solidFill>
                <a:latin typeface="Arial" pitchFamily="34" charset="0"/>
                <a:cs typeface="Arial" pitchFamily="34" charset="0"/>
              </a:rPr>
              <a:t>Privacy</a:t>
            </a:r>
            <a:endParaRPr lang="pt-BR" sz="2000" dirty="0">
              <a:solidFill>
                <a:schemeClr val="tx2"/>
              </a:solidFill>
              <a:latin typeface="Arial" pitchFamily="34" charset="0"/>
              <a:cs typeface="Arial" pitchFamily="34" charset="0"/>
            </a:endParaRPr>
          </a:p>
        </p:txBody>
      </p:sp>
      <p:sp>
        <p:nvSpPr>
          <p:cNvPr id="39" name="Retângulo 38"/>
          <p:cNvSpPr/>
          <p:nvPr/>
        </p:nvSpPr>
        <p:spPr>
          <a:xfrm>
            <a:off x="7471657" y="3672840"/>
            <a:ext cx="2096770" cy="144136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err="1" smtClean="0">
                <a:solidFill>
                  <a:schemeClr val="tx2"/>
                </a:solidFill>
                <a:latin typeface="Arial" pitchFamily="34" charset="0"/>
                <a:cs typeface="Arial" pitchFamily="34" charset="0"/>
              </a:rPr>
              <a:t>Federated</a:t>
            </a:r>
            <a:r>
              <a:rPr lang="pt-BR" sz="2000" dirty="0" smtClean="0">
                <a:solidFill>
                  <a:schemeClr val="tx2"/>
                </a:solidFill>
                <a:latin typeface="Arial" pitchFamily="34" charset="0"/>
                <a:cs typeface="Arial" pitchFamily="34" charset="0"/>
              </a:rPr>
              <a:t> Learning</a:t>
            </a:r>
            <a:endParaRPr lang="pt-BR" sz="2000" dirty="0">
              <a:solidFill>
                <a:schemeClr val="tx2"/>
              </a:solidFill>
              <a:latin typeface="Arial" pitchFamily="34" charset="0"/>
              <a:cs typeface="Arial" pitchFamily="34" charset="0"/>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61236" y="350154"/>
            <a:ext cx="9271000" cy="973455"/>
          </a:xfrm>
          <a:prstGeom prst="rect">
            <a:avLst/>
          </a:prstGeom>
        </p:spPr>
        <p:txBody>
          <a:bodyPr vert="horz" wrap="square" lIns="0" tIns="0" rIns="0" bIns="0" rtlCol="0">
            <a:spAutoFit/>
          </a:bodyPr>
          <a:lstStyle/>
          <a:p>
            <a:pPr algn="ctr">
              <a:lnSpc>
                <a:spcPts val="2715"/>
              </a:lnSpc>
            </a:pPr>
            <a:r>
              <a:rPr sz="2800" dirty="0">
                <a:solidFill>
                  <a:srgbClr val="FFFFFF"/>
                </a:solidFill>
                <a:latin typeface="Arial"/>
                <a:cs typeface="Arial"/>
              </a:rPr>
              <a:t>TENDÊNCIAS</a:t>
            </a:r>
            <a:r>
              <a:rPr sz="2800" spc="-60" dirty="0">
                <a:solidFill>
                  <a:srgbClr val="FFFFFF"/>
                </a:solidFill>
                <a:latin typeface="Arial"/>
                <a:cs typeface="Arial"/>
              </a:rPr>
              <a:t> </a:t>
            </a:r>
            <a:r>
              <a:rPr sz="2800" dirty="0">
                <a:solidFill>
                  <a:srgbClr val="FFFFFF"/>
                </a:solidFill>
                <a:latin typeface="Arial"/>
                <a:cs typeface="Arial"/>
              </a:rPr>
              <a:t>GLOBAIS</a:t>
            </a:r>
            <a:r>
              <a:rPr sz="2800" spc="-50" dirty="0">
                <a:solidFill>
                  <a:srgbClr val="FFFFFF"/>
                </a:solidFill>
                <a:latin typeface="Arial"/>
                <a:cs typeface="Arial"/>
              </a:rPr>
              <a:t> </a:t>
            </a:r>
            <a:r>
              <a:rPr sz="2800" spc="-65" dirty="0">
                <a:solidFill>
                  <a:srgbClr val="FFFFFF"/>
                </a:solidFill>
                <a:latin typeface="Arial"/>
                <a:cs typeface="Arial"/>
              </a:rPr>
              <a:t>PARA</a:t>
            </a:r>
            <a:r>
              <a:rPr sz="2800" spc="-320" dirty="0">
                <a:solidFill>
                  <a:srgbClr val="FFFFFF"/>
                </a:solidFill>
                <a:latin typeface="Arial"/>
                <a:cs typeface="Arial"/>
              </a:rPr>
              <a:t> </a:t>
            </a:r>
            <a:r>
              <a:rPr sz="2800" spc="-50" dirty="0">
                <a:solidFill>
                  <a:srgbClr val="FFFFFF"/>
                </a:solidFill>
                <a:latin typeface="Arial"/>
                <a:cs typeface="Arial"/>
              </a:rPr>
              <a:t>A</a:t>
            </a:r>
            <a:endParaRPr sz="2800">
              <a:latin typeface="Arial"/>
              <a:cs typeface="Arial"/>
            </a:endParaRPr>
          </a:p>
          <a:p>
            <a:pPr algn="ctr">
              <a:lnSpc>
                <a:spcPts val="4900"/>
              </a:lnSpc>
            </a:pPr>
            <a:r>
              <a:rPr sz="4400" b="1" spc="-20" dirty="0">
                <a:solidFill>
                  <a:srgbClr val="FFFFFF"/>
                </a:solidFill>
                <a:latin typeface="Arial"/>
                <a:cs typeface="Arial"/>
              </a:rPr>
              <a:t>AGENDA</a:t>
            </a:r>
            <a:r>
              <a:rPr sz="4400" b="1" spc="-215" dirty="0">
                <a:solidFill>
                  <a:srgbClr val="FFFFFF"/>
                </a:solidFill>
                <a:latin typeface="Arial"/>
                <a:cs typeface="Arial"/>
              </a:rPr>
              <a:t> </a:t>
            </a:r>
            <a:r>
              <a:rPr sz="4400" b="1" dirty="0">
                <a:solidFill>
                  <a:srgbClr val="FFFFFF"/>
                </a:solidFill>
                <a:latin typeface="Arial"/>
                <a:cs typeface="Arial"/>
              </a:rPr>
              <a:t>DE</a:t>
            </a:r>
            <a:r>
              <a:rPr sz="4400" b="1" spc="-60" dirty="0">
                <a:solidFill>
                  <a:srgbClr val="FFFFFF"/>
                </a:solidFill>
                <a:latin typeface="Arial"/>
                <a:cs typeface="Arial"/>
              </a:rPr>
              <a:t> </a:t>
            </a:r>
            <a:r>
              <a:rPr sz="4400" b="1" dirty="0">
                <a:solidFill>
                  <a:srgbClr val="FFFFFF"/>
                </a:solidFill>
                <a:latin typeface="Arial"/>
                <a:cs typeface="Arial"/>
              </a:rPr>
              <a:t>MUDANÇA</a:t>
            </a:r>
            <a:r>
              <a:rPr sz="4400" b="1" spc="-225" dirty="0">
                <a:solidFill>
                  <a:srgbClr val="FFFFFF"/>
                </a:solidFill>
                <a:latin typeface="Arial"/>
                <a:cs typeface="Arial"/>
              </a:rPr>
              <a:t> </a:t>
            </a:r>
            <a:r>
              <a:rPr sz="4400" b="1" dirty="0">
                <a:solidFill>
                  <a:srgbClr val="FFFFFF"/>
                </a:solidFill>
                <a:latin typeface="Arial"/>
                <a:cs typeface="Arial"/>
              </a:rPr>
              <a:t>DO</a:t>
            </a:r>
            <a:r>
              <a:rPr sz="4400" b="1" spc="-60" dirty="0">
                <a:solidFill>
                  <a:srgbClr val="FFFFFF"/>
                </a:solidFill>
                <a:latin typeface="Arial"/>
                <a:cs typeface="Arial"/>
              </a:rPr>
              <a:t> </a:t>
            </a:r>
            <a:r>
              <a:rPr sz="4400" b="1" spc="-10" dirty="0">
                <a:solidFill>
                  <a:srgbClr val="FFFFFF"/>
                </a:solidFill>
                <a:latin typeface="Arial"/>
                <a:cs typeface="Arial"/>
              </a:rPr>
              <a:t>CLIMA</a:t>
            </a:r>
            <a:endParaRPr sz="4400">
              <a:latin typeface="Arial"/>
              <a:cs typeface="Arial"/>
            </a:endParaRPr>
          </a:p>
        </p:txBody>
      </p:sp>
      <p:grpSp>
        <p:nvGrpSpPr>
          <p:cNvPr id="3" name="object 3"/>
          <p:cNvGrpSpPr/>
          <p:nvPr/>
        </p:nvGrpSpPr>
        <p:grpSpPr>
          <a:xfrm>
            <a:off x="1117093" y="89915"/>
            <a:ext cx="9994900" cy="1624330"/>
            <a:chOff x="1117093" y="89915"/>
            <a:chExt cx="9994900" cy="1624330"/>
          </a:xfrm>
        </p:grpSpPr>
        <p:pic>
          <p:nvPicPr>
            <p:cNvPr id="4" name="object 4"/>
            <p:cNvPicPr/>
            <p:nvPr/>
          </p:nvPicPr>
          <p:blipFill>
            <a:blip r:embed="rId2" cstate="print"/>
            <a:stretch>
              <a:fillRect/>
            </a:stretch>
          </p:blipFill>
          <p:spPr>
            <a:xfrm>
              <a:off x="3060954" y="89915"/>
              <a:ext cx="6070092" cy="1008126"/>
            </a:xfrm>
            <a:prstGeom prst="rect">
              <a:avLst/>
            </a:prstGeom>
          </p:spPr>
        </p:pic>
        <p:pic>
          <p:nvPicPr>
            <p:cNvPr id="5" name="object 5"/>
            <p:cNvPicPr/>
            <p:nvPr/>
          </p:nvPicPr>
          <p:blipFill>
            <a:blip r:embed="rId3" cstate="print"/>
            <a:stretch>
              <a:fillRect/>
            </a:stretch>
          </p:blipFill>
          <p:spPr>
            <a:xfrm>
              <a:off x="1117093" y="485406"/>
              <a:ext cx="9994390" cy="1228331"/>
            </a:xfrm>
            <a:prstGeom prst="rect">
              <a:avLst/>
            </a:prstGeom>
          </p:spPr>
        </p:pic>
      </p:grpSp>
      <p:grpSp>
        <p:nvGrpSpPr>
          <p:cNvPr id="6" name="object 6"/>
          <p:cNvGrpSpPr/>
          <p:nvPr/>
        </p:nvGrpSpPr>
        <p:grpSpPr>
          <a:xfrm>
            <a:off x="1200911" y="1764029"/>
            <a:ext cx="839469" cy="842010"/>
            <a:chOff x="1200911" y="1764029"/>
            <a:chExt cx="839469" cy="842010"/>
          </a:xfrm>
        </p:grpSpPr>
        <p:pic>
          <p:nvPicPr>
            <p:cNvPr id="7" name="object 7"/>
            <p:cNvPicPr/>
            <p:nvPr/>
          </p:nvPicPr>
          <p:blipFill>
            <a:blip r:embed="rId4" cstate="print"/>
            <a:stretch>
              <a:fillRect/>
            </a:stretch>
          </p:blipFill>
          <p:spPr>
            <a:xfrm>
              <a:off x="1200911" y="1764029"/>
              <a:ext cx="838962" cy="842010"/>
            </a:xfrm>
            <a:prstGeom prst="rect">
              <a:avLst/>
            </a:prstGeom>
          </p:spPr>
        </p:pic>
        <p:pic>
          <p:nvPicPr>
            <p:cNvPr id="8" name="object 8"/>
            <p:cNvPicPr/>
            <p:nvPr/>
          </p:nvPicPr>
          <p:blipFill>
            <a:blip r:embed="rId5" cstate="print"/>
            <a:stretch>
              <a:fillRect/>
            </a:stretch>
          </p:blipFill>
          <p:spPr>
            <a:xfrm>
              <a:off x="1326641" y="1877567"/>
              <a:ext cx="593597" cy="593598"/>
            </a:xfrm>
            <a:prstGeom prst="rect">
              <a:avLst/>
            </a:prstGeom>
          </p:spPr>
        </p:pic>
        <p:pic>
          <p:nvPicPr>
            <p:cNvPr id="9" name="object 9"/>
            <p:cNvPicPr/>
            <p:nvPr/>
          </p:nvPicPr>
          <p:blipFill>
            <a:blip r:embed="rId6" cstate="print"/>
            <a:stretch>
              <a:fillRect/>
            </a:stretch>
          </p:blipFill>
          <p:spPr>
            <a:xfrm>
              <a:off x="1391411" y="1942337"/>
              <a:ext cx="464057" cy="464058"/>
            </a:xfrm>
            <a:prstGeom prst="rect">
              <a:avLst/>
            </a:prstGeom>
          </p:spPr>
        </p:pic>
      </p:grpSp>
      <p:grpSp>
        <p:nvGrpSpPr>
          <p:cNvPr id="10" name="object 10"/>
          <p:cNvGrpSpPr/>
          <p:nvPr/>
        </p:nvGrpSpPr>
        <p:grpSpPr>
          <a:xfrm>
            <a:off x="5157978" y="1684020"/>
            <a:ext cx="839469" cy="843280"/>
            <a:chOff x="5157978" y="1684020"/>
            <a:chExt cx="839469" cy="843280"/>
          </a:xfrm>
        </p:grpSpPr>
        <p:pic>
          <p:nvPicPr>
            <p:cNvPr id="11" name="object 11"/>
            <p:cNvPicPr/>
            <p:nvPr/>
          </p:nvPicPr>
          <p:blipFill>
            <a:blip r:embed="rId4" cstate="print"/>
            <a:stretch>
              <a:fillRect/>
            </a:stretch>
          </p:blipFill>
          <p:spPr>
            <a:xfrm>
              <a:off x="5157978" y="1684020"/>
              <a:ext cx="838962" cy="842771"/>
            </a:xfrm>
            <a:prstGeom prst="rect">
              <a:avLst/>
            </a:prstGeom>
          </p:spPr>
        </p:pic>
        <p:pic>
          <p:nvPicPr>
            <p:cNvPr id="12" name="object 12"/>
            <p:cNvPicPr/>
            <p:nvPr/>
          </p:nvPicPr>
          <p:blipFill>
            <a:blip r:embed="rId7" cstate="print"/>
            <a:stretch>
              <a:fillRect/>
            </a:stretch>
          </p:blipFill>
          <p:spPr>
            <a:xfrm>
              <a:off x="5284470" y="1818132"/>
              <a:ext cx="576834" cy="576072"/>
            </a:xfrm>
            <a:prstGeom prst="rect">
              <a:avLst/>
            </a:prstGeom>
          </p:spPr>
        </p:pic>
        <p:pic>
          <p:nvPicPr>
            <p:cNvPr id="13" name="object 13"/>
            <p:cNvPicPr/>
            <p:nvPr/>
          </p:nvPicPr>
          <p:blipFill>
            <a:blip r:embed="rId8" cstate="print"/>
            <a:stretch>
              <a:fillRect/>
            </a:stretch>
          </p:blipFill>
          <p:spPr>
            <a:xfrm>
              <a:off x="5349240" y="1882902"/>
              <a:ext cx="447293" cy="446531"/>
            </a:xfrm>
            <a:prstGeom prst="rect">
              <a:avLst/>
            </a:prstGeom>
          </p:spPr>
        </p:pic>
      </p:grpSp>
      <p:grpSp>
        <p:nvGrpSpPr>
          <p:cNvPr id="14" name="object 14"/>
          <p:cNvGrpSpPr/>
          <p:nvPr/>
        </p:nvGrpSpPr>
        <p:grpSpPr>
          <a:xfrm>
            <a:off x="7353300" y="1684020"/>
            <a:ext cx="839469" cy="843280"/>
            <a:chOff x="7353300" y="1684020"/>
            <a:chExt cx="839469" cy="843280"/>
          </a:xfrm>
        </p:grpSpPr>
        <p:pic>
          <p:nvPicPr>
            <p:cNvPr id="15" name="object 15"/>
            <p:cNvPicPr/>
            <p:nvPr/>
          </p:nvPicPr>
          <p:blipFill>
            <a:blip r:embed="rId4" cstate="print"/>
            <a:stretch>
              <a:fillRect/>
            </a:stretch>
          </p:blipFill>
          <p:spPr>
            <a:xfrm>
              <a:off x="7353300" y="1684020"/>
              <a:ext cx="838961" cy="842771"/>
            </a:xfrm>
            <a:prstGeom prst="rect">
              <a:avLst/>
            </a:prstGeom>
          </p:spPr>
        </p:pic>
        <p:pic>
          <p:nvPicPr>
            <p:cNvPr id="16" name="object 16"/>
            <p:cNvPicPr/>
            <p:nvPr/>
          </p:nvPicPr>
          <p:blipFill>
            <a:blip r:embed="rId9" cstate="print"/>
            <a:stretch>
              <a:fillRect/>
            </a:stretch>
          </p:blipFill>
          <p:spPr>
            <a:xfrm>
              <a:off x="7504937" y="1810512"/>
              <a:ext cx="585977" cy="585977"/>
            </a:xfrm>
            <a:prstGeom prst="rect">
              <a:avLst/>
            </a:prstGeom>
          </p:spPr>
        </p:pic>
        <p:pic>
          <p:nvPicPr>
            <p:cNvPr id="17" name="object 17"/>
            <p:cNvPicPr/>
            <p:nvPr/>
          </p:nvPicPr>
          <p:blipFill>
            <a:blip r:embed="rId10" cstate="print"/>
            <a:stretch>
              <a:fillRect/>
            </a:stretch>
          </p:blipFill>
          <p:spPr>
            <a:xfrm>
              <a:off x="7569708" y="1875282"/>
              <a:ext cx="456438" cy="456438"/>
            </a:xfrm>
            <a:prstGeom prst="rect">
              <a:avLst/>
            </a:prstGeom>
          </p:spPr>
        </p:pic>
      </p:grpSp>
      <p:grpSp>
        <p:nvGrpSpPr>
          <p:cNvPr id="18" name="object 18"/>
          <p:cNvGrpSpPr/>
          <p:nvPr/>
        </p:nvGrpSpPr>
        <p:grpSpPr>
          <a:xfrm>
            <a:off x="2257044" y="3881628"/>
            <a:ext cx="839469" cy="842010"/>
            <a:chOff x="2257044" y="3881628"/>
            <a:chExt cx="839469" cy="842010"/>
          </a:xfrm>
        </p:grpSpPr>
        <p:pic>
          <p:nvPicPr>
            <p:cNvPr id="19" name="object 19"/>
            <p:cNvPicPr/>
            <p:nvPr/>
          </p:nvPicPr>
          <p:blipFill>
            <a:blip r:embed="rId4" cstate="print"/>
            <a:stretch>
              <a:fillRect/>
            </a:stretch>
          </p:blipFill>
          <p:spPr>
            <a:xfrm>
              <a:off x="2257044" y="3881628"/>
              <a:ext cx="838962" cy="842010"/>
            </a:xfrm>
            <a:prstGeom prst="rect">
              <a:avLst/>
            </a:prstGeom>
          </p:spPr>
        </p:pic>
        <p:pic>
          <p:nvPicPr>
            <p:cNvPr id="20" name="object 20"/>
            <p:cNvPicPr/>
            <p:nvPr/>
          </p:nvPicPr>
          <p:blipFill>
            <a:blip r:embed="rId11" cstate="print"/>
            <a:stretch>
              <a:fillRect/>
            </a:stretch>
          </p:blipFill>
          <p:spPr>
            <a:xfrm>
              <a:off x="2420874" y="4024122"/>
              <a:ext cx="544068" cy="544068"/>
            </a:xfrm>
            <a:prstGeom prst="rect">
              <a:avLst/>
            </a:prstGeom>
          </p:spPr>
        </p:pic>
        <p:pic>
          <p:nvPicPr>
            <p:cNvPr id="21" name="object 21"/>
            <p:cNvPicPr/>
            <p:nvPr/>
          </p:nvPicPr>
          <p:blipFill>
            <a:blip r:embed="rId12" cstate="print"/>
            <a:stretch>
              <a:fillRect/>
            </a:stretch>
          </p:blipFill>
          <p:spPr>
            <a:xfrm>
              <a:off x="2485644" y="4088892"/>
              <a:ext cx="414515" cy="414528"/>
            </a:xfrm>
            <a:prstGeom prst="rect">
              <a:avLst/>
            </a:prstGeom>
          </p:spPr>
        </p:pic>
      </p:grpSp>
      <p:grpSp>
        <p:nvGrpSpPr>
          <p:cNvPr id="22" name="object 22"/>
          <p:cNvGrpSpPr/>
          <p:nvPr/>
        </p:nvGrpSpPr>
        <p:grpSpPr>
          <a:xfrm>
            <a:off x="8337804" y="2162555"/>
            <a:ext cx="839469" cy="842010"/>
            <a:chOff x="8337804" y="2162555"/>
            <a:chExt cx="839469" cy="842010"/>
          </a:xfrm>
        </p:grpSpPr>
        <p:pic>
          <p:nvPicPr>
            <p:cNvPr id="23" name="object 23"/>
            <p:cNvPicPr/>
            <p:nvPr/>
          </p:nvPicPr>
          <p:blipFill>
            <a:blip r:embed="rId4" cstate="print"/>
            <a:stretch>
              <a:fillRect/>
            </a:stretch>
          </p:blipFill>
          <p:spPr>
            <a:xfrm>
              <a:off x="8337804" y="2162555"/>
              <a:ext cx="838961" cy="842010"/>
            </a:xfrm>
            <a:prstGeom prst="rect">
              <a:avLst/>
            </a:prstGeom>
          </p:spPr>
        </p:pic>
        <p:pic>
          <p:nvPicPr>
            <p:cNvPr id="24" name="object 24"/>
            <p:cNvPicPr/>
            <p:nvPr/>
          </p:nvPicPr>
          <p:blipFill>
            <a:blip r:embed="rId13" cstate="print"/>
            <a:stretch>
              <a:fillRect/>
            </a:stretch>
          </p:blipFill>
          <p:spPr>
            <a:xfrm>
              <a:off x="8444484" y="2283713"/>
              <a:ext cx="617220" cy="617220"/>
            </a:xfrm>
            <a:prstGeom prst="rect">
              <a:avLst/>
            </a:prstGeom>
          </p:spPr>
        </p:pic>
        <p:pic>
          <p:nvPicPr>
            <p:cNvPr id="25" name="object 25"/>
            <p:cNvPicPr/>
            <p:nvPr/>
          </p:nvPicPr>
          <p:blipFill>
            <a:blip r:embed="rId14" cstate="print"/>
            <a:stretch>
              <a:fillRect/>
            </a:stretch>
          </p:blipFill>
          <p:spPr>
            <a:xfrm>
              <a:off x="8509254" y="2348496"/>
              <a:ext cx="487667" cy="487667"/>
            </a:xfrm>
            <a:prstGeom prst="rect">
              <a:avLst/>
            </a:prstGeom>
          </p:spPr>
        </p:pic>
      </p:grpSp>
      <p:grpSp>
        <p:nvGrpSpPr>
          <p:cNvPr id="26" name="object 26"/>
          <p:cNvGrpSpPr/>
          <p:nvPr/>
        </p:nvGrpSpPr>
        <p:grpSpPr>
          <a:xfrm>
            <a:off x="0" y="0"/>
            <a:ext cx="12192000" cy="6857998"/>
            <a:chOff x="0" y="0"/>
            <a:chExt cx="12192000" cy="6857998"/>
          </a:xfrm>
        </p:grpSpPr>
        <p:pic>
          <p:nvPicPr>
            <p:cNvPr id="27" name="object 27"/>
            <p:cNvPicPr/>
            <p:nvPr/>
          </p:nvPicPr>
          <p:blipFill>
            <a:blip r:embed="rId4" cstate="print"/>
            <a:stretch>
              <a:fillRect/>
            </a:stretch>
          </p:blipFill>
          <p:spPr>
            <a:xfrm>
              <a:off x="10618469" y="2171700"/>
              <a:ext cx="838962" cy="842772"/>
            </a:xfrm>
            <a:prstGeom prst="rect">
              <a:avLst/>
            </a:prstGeom>
          </p:spPr>
        </p:pic>
        <p:pic>
          <p:nvPicPr>
            <p:cNvPr id="28" name="object 28"/>
            <p:cNvPicPr/>
            <p:nvPr/>
          </p:nvPicPr>
          <p:blipFill>
            <a:blip r:embed="rId15" cstate="print"/>
            <a:stretch>
              <a:fillRect/>
            </a:stretch>
          </p:blipFill>
          <p:spPr>
            <a:xfrm>
              <a:off x="10744961" y="2286774"/>
              <a:ext cx="606539" cy="606539"/>
            </a:xfrm>
            <a:prstGeom prst="rect">
              <a:avLst/>
            </a:prstGeom>
          </p:spPr>
        </p:pic>
        <p:pic>
          <p:nvPicPr>
            <p:cNvPr id="29" name="object 29"/>
            <p:cNvPicPr/>
            <p:nvPr/>
          </p:nvPicPr>
          <p:blipFill>
            <a:blip r:embed="rId16" cstate="print"/>
            <a:stretch>
              <a:fillRect/>
            </a:stretch>
          </p:blipFill>
          <p:spPr>
            <a:xfrm>
              <a:off x="10809731" y="2351532"/>
              <a:ext cx="477012" cy="477012"/>
            </a:xfrm>
            <a:prstGeom prst="rect">
              <a:avLst/>
            </a:prstGeom>
          </p:spPr>
        </p:pic>
        <p:pic>
          <p:nvPicPr>
            <p:cNvPr id="30" name="object 30"/>
            <p:cNvPicPr/>
            <p:nvPr/>
          </p:nvPicPr>
          <p:blipFill>
            <a:blip r:embed="rId17" cstate="print"/>
            <a:stretch>
              <a:fillRect/>
            </a:stretch>
          </p:blipFill>
          <p:spPr>
            <a:xfrm>
              <a:off x="0" y="0"/>
              <a:ext cx="12192000" cy="6857998"/>
            </a:xfrm>
            <a:prstGeom prst="rect">
              <a:avLst/>
            </a:prstGeom>
          </p:spPr>
        </p:pic>
      </p:grpSp>
      <p:sp>
        <p:nvSpPr>
          <p:cNvPr id="33" name="object 33"/>
          <p:cNvSpPr txBox="1">
            <a:spLocks noGrp="1"/>
          </p:cNvSpPr>
          <p:nvPr>
            <p:ph type="title"/>
          </p:nvPr>
        </p:nvSpPr>
        <p:spPr>
          <a:xfrm>
            <a:off x="1465368" y="469664"/>
            <a:ext cx="9307830" cy="628377"/>
          </a:xfrm>
          <a:prstGeom prst="rect">
            <a:avLst/>
          </a:prstGeom>
        </p:spPr>
        <p:txBody>
          <a:bodyPr vert="horz" wrap="square" lIns="0" tIns="12700" rIns="0" bIns="0" rtlCol="0">
            <a:spAutoFit/>
          </a:bodyPr>
          <a:lstStyle/>
          <a:p>
            <a:pPr marL="12700" marR="5080" indent="1499870">
              <a:lnSpc>
                <a:spcPct val="100000"/>
              </a:lnSpc>
              <a:spcBef>
                <a:spcPts val="100"/>
              </a:spcBef>
            </a:pPr>
            <a:r>
              <a:rPr lang="pt-BR" dirty="0" smtClean="0"/>
              <a:t>LEGISLAÇÕES FUTURAS</a:t>
            </a:r>
            <a:endParaRPr spc="-25" dirty="0"/>
          </a:p>
        </p:txBody>
      </p:sp>
      <p:pic>
        <p:nvPicPr>
          <p:cNvPr id="34" name="object 34"/>
          <p:cNvPicPr/>
          <p:nvPr/>
        </p:nvPicPr>
        <p:blipFill>
          <a:blip r:embed="rId18" cstate="print"/>
          <a:stretch>
            <a:fillRect/>
          </a:stretch>
        </p:blipFill>
        <p:spPr>
          <a:xfrm>
            <a:off x="800100" y="2695955"/>
            <a:ext cx="3182112" cy="3717798"/>
          </a:xfrm>
          <a:prstGeom prst="rect">
            <a:avLst/>
          </a:prstGeom>
        </p:spPr>
      </p:pic>
      <p:sp>
        <p:nvSpPr>
          <p:cNvPr id="35" name="object 35"/>
          <p:cNvSpPr txBox="1"/>
          <p:nvPr/>
        </p:nvSpPr>
        <p:spPr>
          <a:xfrm>
            <a:off x="1252043" y="2900933"/>
            <a:ext cx="2209800" cy="2931572"/>
          </a:xfrm>
          <a:prstGeom prst="rect">
            <a:avLst/>
          </a:prstGeom>
        </p:spPr>
        <p:txBody>
          <a:bodyPr vert="horz" wrap="square" lIns="0" tIns="12700" rIns="0" bIns="0" rtlCol="0">
            <a:spAutoFit/>
          </a:bodyPr>
          <a:lstStyle/>
          <a:p>
            <a:pPr marL="356235">
              <a:lnSpc>
                <a:spcPct val="100000"/>
              </a:lnSpc>
              <a:spcBef>
                <a:spcPts val="100"/>
              </a:spcBef>
            </a:pPr>
            <a:r>
              <a:rPr lang="pt-BR" sz="3200" b="1" spc="-10" dirty="0" smtClean="0">
                <a:solidFill>
                  <a:srgbClr val="FFFFFF"/>
                </a:solidFill>
                <a:latin typeface="Arial"/>
                <a:cs typeface="Arial"/>
              </a:rPr>
              <a:t>GDPR e LGPD</a:t>
            </a:r>
          </a:p>
          <a:p>
            <a:pPr marL="356235">
              <a:lnSpc>
                <a:spcPct val="100000"/>
              </a:lnSpc>
              <a:spcBef>
                <a:spcPts val="100"/>
              </a:spcBef>
            </a:pPr>
            <a:endParaRPr lang="pt-BR" sz="2400" b="1" spc="-10" dirty="0" smtClean="0">
              <a:solidFill>
                <a:srgbClr val="FFFFFF"/>
              </a:solidFill>
              <a:latin typeface="Arial"/>
              <a:cs typeface="Arial"/>
            </a:endParaRPr>
          </a:p>
          <a:p>
            <a:pPr marL="356235">
              <a:lnSpc>
                <a:spcPct val="100000"/>
              </a:lnSpc>
              <a:spcBef>
                <a:spcPts val="100"/>
              </a:spcBef>
            </a:pPr>
            <a:r>
              <a:rPr lang="pt-BR" sz="2000" dirty="0" smtClean="0">
                <a:solidFill>
                  <a:srgbClr val="F1F1F1"/>
                </a:solidFill>
                <a:latin typeface="Arial"/>
                <a:cs typeface="Arial"/>
              </a:rPr>
              <a:t>Criar regulamentos mais adaptados às novas tecnologias.</a:t>
            </a:r>
            <a:endParaRPr sz="2000" dirty="0">
              <a:latin typeface="Arial"/>
              <a:cs typeface="Arial"/>
            </a:endParaRPr>
          </a:p>
        </p:txBody>
      </p:sp>
      <p:sp>
        <p:nvSpPr>
          <p:cNvPr id="36" name="object 36"/>
          <p:cNvSpPr txBox="1"/>
          <p:nvPr/>
        </p:nvSpPr>
        <p:spPr>
          <a:xfrm>
            <a:off x="1240903" y="1504509"/>
            <a:ext cx="9836785" cy="782265"/>
          </a:xfrm>
          <a:prstGeom prst="rect">
            <a:avLst/>
          </a:prstGeom>
        </p:spPr>
        <p:txBody>
          <a:bodyPr vert="horz" wrap="square" lIns="0" tIns="12700" rIns="0" bIns="0" rtlCol="0">
            <a:spAutoFit/>
          </a:bodyPr>
          <a:lstStyle/>
          <a:p>
            <a:pPr marL="12700">
              <a:lnSpc>
                <a:spcPct val="100000"/>
              </a:lnSpc>
              <a:spcBef>
                <a:spcPts val="100"/>
              </a:spcBef>
            </a:pPr>
            <a:r>
              <a:rPr lang="pt-BR" sz="2500" dirty="0" smtClean="0">
                <a:solidFill>
                  <a:srgbClr val="F1F1F1"/>
                </a:solidFill>
                <a:latin typeface="Arial"/>
                <a:cs typeface="Arial"/>
              </a:rPr>
              <a:t>A evolução das leis de privacidade sendo moldada pelo crescimento exponencial do Big Data e das tecnologias emergentes</a:t>
            </a:r>
            <a:endParaRPr sz="1400" dirty="0">
              <a:latin typeface="Arial"/>
              <a:cs typeface="Arial"/>
            </a:endParaRPr>
          </a:p>
        </p:txBody>
      </p:sp>
      <p:sp>
        <p:nvSpPr>
          <p:cNvPr id="37" name="object 37"/>
          <p:cNvSpPr txBox="1"/>
          <p:nvPr/>
        </p:nvSpPr>
        <p:spPr>
          <a:xfrm>
            <a:off x="5139122" y="2831388"/>
            <a:ext cx="2137410"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Arial"/>
                <a:cs typeface="Arial"/>
              </a:rPr>
              <a:t>assumindo</a:t>
            </a:r>
            <a:r>
              <a:rPr sz="1400" spc="-35" dirty="0">
                <a:solidFill>
                  <a:srgbClr val="FFFFFF"/>
                </a:solidFill>
                <a:latin typeface="Arial"/>
                <a:cs typeface="Arial"/>
              </a:rPr>
              <a:t> </a:t>
            </a:r>
            <a:r>
              <a:rPr sz="1400" dirty="0">
                <a:solidFill>
                  <a:srgbClr val="FFFFFF"/>
                </a:solidFill>
                <a:latin typeface="Arial"/>
                <a:cs typeface="Arial"/>
              </a:rPr>
              <a:t>o</a:t>
            </a:r>
            <a:r>
              <a:rPr sz="1400" spc="-15" dirty="0">
                <a:solidFill>
                  <a:srgbClr val="FFFFFF"/>
                </a:solidFill>
                <a:latin typeface="Arial"/>
                <a:cs typeface="Arial"/>
              </a:rPr>
              <a:t> </a:t>
            </a:r>
            <a:r>
              <a:rPr sz="1400" spc="-10" dirty="0">
                <a:solidFill>
                  <a:srgbClr val="FFFFFF"/>
                </a:solidFill>
                <a:latin typeface="Arial"/>
                <a:cs typeface="Arial"/>
              </a:rPr>
              <a:t>compromisso</a:t>
            </a:r>
            <a:endParaRPr sz="1400">
              <a:latin typeface="Arial"/>
              <a:cs typeface="Arial"/>
            </a:endParaRPr>
          </a:p>
        </p:txBody>
      </p:sp>
      <p:sp>
        <p:nvSpPr>
          <p:cNvPr id="38" name="object 38"/>
          <p:cNvSpPr txBox="1"/>
          <p:nvPr/>
        </p:nvSpPr>
        <p:spPr>
          <a:xfrm>
            <a:off x="5317378" y="3044798"/>
            <a:ext cx="1779905"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Arial"/>
                <a:cs typeface="Arial"/>
              </a:rPr>
              <a:t>com</a:t>
            </a:r>
            <a:r>
              <a:rPr sz="1400" spc="-25" dirty="0">
                <a:solidFill>
                  <a:srgbClr val="FFFFFF"/>
                </a:solidFill>
                <a:latin typeface="Arial"/>
                <a:cs typeface="Arial"/>
              </a:rPr>
              <a:t> </a:t>
            </a:r>
            <a:r>
              <a:rPr sz="1400" dirty="0">
                <a:solidFill>
                  <a:srgbClr val="FFFFFF"/>
                </a:solidFill>
                <a:latin typeface="Arial"/>
                <a:cs typeface="Arial"/>
              </a:rPr>
              <a:t>a</a:t>
            </a:r>
            <a:r>
              <a:rPr sz="1400" spc="-15" dirty="0">
                <a:solidFill>
                  <a:srgbClr val="FFFFFF"/>
                </a:solidFill>
                <a:latin typeface="Arial"/>
                <a:cs typeface="Arial"/>
              </a:rPr>
              <a:t> </a:t>
            </a:r>
            <a:r>
              <a:rPr sz="1400" dirty="0">
                <a:solidFill>
                  <a:srgbClr val="FFFFFF"/>
                </a:solidFill>
                <a:latin typeface="Arial"/>
                <a:cs typeface="Arial"/>
              </a:rPr>
              <a:t>neutralidade</a:t>
            </a:r>
            <a:r>
              <a:rPr sz="1400" spc="-30" dirty="0">
                <a:solidFill>
                  <a:srgbClr val="FFFFFF"/>
                </a:solidFill>
                <a:latin typeface="Arial"/>
                <a:cs typeface="Arial"/>
              </a:rPr>
              <a:t> </a:t>
            </a:r>
            <a:r>
              <a:rPr sz="1400" spc="-25" dirty="0">
                <a:solidFill>
                  <a:srgbClr val="FFFFFF"/>
                </a:solidFill>
                <a:latin typeface="Arial"/>
                <a:cs typeface="Arial"/>
              </a:rPr>
              <a:t>de</a:t>
            </a:r>
            <a:endParaRPr sz="1400">
              <a:latin typeface="Arial"/>
              <a:cs typeface="Arial"/>
            </a:endParaRPr>
          </a:p>
        </p:txBody>
      </p:sp>
      <p:sp>
        <p:nvSpPr>
          <p:cNvPr id="39" name="object 39"/>
          <p:cNvSpPr txBox="1"/>
          <p:nvPr/>
        </p:nvSpPr>
        <p:spPr>
          <a:xfrm>
            <a:off x="5450005" y="3258208"/>
            <a:ext cx="1515745"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Arial"/>
                <a:cs typeface="Arial"/>
              </a:rPr>
              <a:t>emissões</a:t>
            </a:r>
            <a:r>
              <a:rPr sz="1400" spc="-35" dirty="0">
                <a:solidFill>
                  <a:srgbClr val="FFFFFF"/>
                </a:solidFill>
                <a:latin typeface="Arial"/>
                <a:cs typeface="Arial"/>
              </a:rPr>
              <a:t> </a:t>
            </a:r>
            <a:r>
              <a:rPr sz="1400" dirty="0">
                <a:solidFill>
                  <a:srgbClr val="FFFFFF"/>
                </a:solidFill>
                <a:latin typeface="Arial"/>
                <a:cs typeface="Arial"/>
              </a:rPr>
              <a:t>em</a:t>
            </a:r>
            <a:r>
              <a:rPr sz="1400" spc="-25" dirty="0">
                <a:solidFill>
                  <a:srgbClr val="FFFFFF"/>
                </a:solidFill>
                <a:latin typeface="Arial"/>
                <a:cs typeface="Arial"/>
              </a:rPr>
              <a:t> </a:t>
            </a:r>
            <a:r>
              <a:rPr sz="1400" spc="-20" dirty="0">
                <a:solidFill>
                  <a:srgbClr val="FFFFFF"/>
                </a:solidFill>
                <a:latin typeface="Arial"/>
                <a:cs typeface="Arial"/>
              </a:rPr>
              <a:t>2050</a:t>
            </a:r>
            <a:endParaRPr sz="1400">
              <a:latin typeface="Arial"/>
              <a:cs typeface="Arial"/>
            </a:endParaRPr>
          </a:p>
        </p:txBody>
      </p:sp>
      <p:pic>
        <p:nvPicPr>
          <p:cNvPr id="46" name="object 34"/>
          <p:cNvPicPr/>
          <p:nvPr/>
        </p:nvPicPr>
        <p:blipFill>
          <a:blip r:embed="rId18" cstate="print"/>
          <a:stretch>
            <a:fillRect/>
          </a:stretch>
        </p:blipFill>
        <p:spPr>
          <a:xfrm>
            <a:off x="4582667" y="2695854"/>
            <a:ext cx="3182112" cy="3717798"/>
          </a:xfrm>
          <a:prstGeom prst="rect">
            <a:avLst/>
          </a:prstGeom>
        </p:spPr>
      </p:pic>
      <p:sp>
        <p:nvSpPr>
          <p:cNvPr id="47" name="object 35"/>
          <p:cNvSpPr txBox="1"/>
          <p:nvPr/>
        </p:nvSpPr>
        <p:spPr>
          <a:xfrm>
            <a:off x="5034610" y="2986862"/>
            <a:ext cx="2209800" cy="3054682"/>
          </a:xfrm>
          <a:prstGeom prst="rect">
            <a:avLst/>
          </a:prstGeom>
        </p:spPr>
        <p:txBody>
          <a:bodyPr vert="horz" wrap="square" lIns="0" tIns="12700" rIns="0" bIns="0" rtlCol="0">
            <a:spAutoFit/>
          </a:bodyPr>
          <a:lstStyle/>
          <a:p>
            <a:pPr marL="356235">
              <a:lnSpc>
                <a:spcPct val="100000"/>
              </a:lnSpc>
              <a:spcBef>
                <a:spcPts val="100"/>
              </a:spcBef>
            </a:pPr>
            <a:r>
              <a:rPr lang="pt-BR" sz="3200" b="1" spc="-10" dirty="0" smtClean="0">
                <a:solidFill>
                  <a:srgbClr val="FFFFFF"/>
                </a:solidFill>
                <a:latin typeface="Arial"/>
                <a:cs typeface="Arial"/>
              </a:rPr>
              <a:t>LEIS</a:t>
            </a:r>
          </a:p>
          <a:p>
            <a:pPr marL="356235">
              <a:lnSpc>
                <a:spcPct val="100000"/>
              </a:lnSpc>
              <a:spcBef>
                <a:spcPts val="100"/>
              </a:spcBef>
            </a:pPr>
            <a:endParaRPr lang="pt-BR" sz="2400" b="1" spc="-10" dirty="0">
              <a:solidFill>
                <a:srgbClr val="FFFFFF"/>
              </a:solidFill>
              <a:latin typeface="Arial"/>
              <a:cs typeface="Arial"/>
            </a:endParaRPr>
          </a:p>
          <a:p>
            <a:pPr marL="356235">
              <a:lnSpc>
                <a:spcPct val="100000"/>
              </a:lnSpc>
              <a:spcBef>
                <a:spcPts val="100"/>
              </a:spcBef>
            </a:pPr>
            <a:r>
              <a:rPr lang="pt-BR" sz="2000" dirty="0" smtClean="0">
                <a:solidFill>
                  <a:srgbClr val="F1F1F1"/>
                </a:solidFill>
                <a:latin typeface="Arial"/>
                <a:cs typeface="Arial"/>
              </a:rPr>
              <a:t>Incluir aspectos futuros de privacidade, como IA, vigilância e segurança de dados.</a:t>
            </a:r>
            <a:endParaRPr sz="2000" dirty="0">
              <a:latin typeface="Arial"/>
              <a:cs typeface="Arial"/>
            </a:endParaRPr>
          </a:p>
        </p:txBody>
      </p:sp>
      <p:pic>
        <p:nvPicPr>
          <p:cNvPr id="50" name="object 34"/>
          <p:cNvPicPr/>
          <p:nvPr/>
        </p:nvPicPr>
        <p:blipFill>
          <a:blip r:embed="rId18" cstate="print"/>
          <a:stretch>
            <a:fillRect/>
          </a:stretch>
        </p:blipFill>
        <p:spPr>
          <a:xfrm>
            <a:off x="8202658" y="2695854"/>
            <a:ext cx="3182112" cy="3717798"/>
          </a:xfrm>
          <a:prstGeom prst="rect">
            <a:avLst/>
          </a:prstGeom>
        </p:spPr>
      </p:pic>
      <p:sp>
        <p:nvSpPr>
          <p:cNvPr id="51" name="object 35"/>
          <p:cNvSpPr txBox="1"/>
          <p:nvPr/>
        </p:nvSpPr>
        <p:spPr>
          <a:xfrm>
            <a:off x="8654601" y="2819400"/>
            <a:ext cx="2209800" cy="3485570"/>
          </a:xfrm>
          <a:prstGeom prst="rect">
            <a:avLst/>
          </a:prstGeom>
        </p:spPr>
        <p:txBody>
          <a:bodyPr vert="horz" wrap="square" lIns="0" tIns="12700" rIns="0" bIns="0" rtlCol="0">
            <a:spAutoFit/>
          </a:bodyPr>
          <a:lstStyle/>
          <a:p>
            <a:pPr marL="356235">
              <a:lnSpc>
                <a:spcPct val="100000"/>
              </a:lnSpc>
              <a:spcBef>
                <a:spcPts val="100"/>
              </a:spcBef>
            </a:pPr>
            <a:r>
              <a:rPr lang="pt-BR" sz="3200" b="1" spc="-10" dirty="0" smtClean="0">
                <a:solidFill>
                  <a:srgbClr val="FFFFFF"/>
                </a:solidFill>
                <a:latin typeface="Arial"/>
                <a:cs typeface="Arial"/>
              </a:rPr>
              <a:t>BIG DATA</a:t>
            </a:r>
          </a:p>
          <a:p>
            <a:pPr marL="356235">
              <a:lnSpc>
                <a:spcPct val="100000"/>
              </a:lnSpc>
              <a:spcBef>
                <a:spcPts val="100"/>
              </a:spcBef>
            </a:pPr>
            <a:endParaRPr lang="pt-BR" sz="2000" dirty="0" smtClean="0">
              <a:solidFill>
                <a:srgbClr val="F1F1F1"/>
              </a:solidFill>
              <a:latin typeface="Arial"/>
              <a:cs typeface="Arial"/>
            </a:endParaRPr>
          </a:p>
          <a:p>
            <a:pPr marL="356235">
              <a:lnSpc>
                <a:spcPct val="100000"/>
              </a:lnSpc>
              <a:spcBef>
                <a:spcPts val="100"/>
              </a:spcBef>
            </a:pPr>
            <a:r>
              <a:rPr lang="pt-BR" sz="2000" dirty="0" smtClean="0">
                <a:solidFill>
                  <a:srgbClr val="F1F1F1"/>
                </a:solidFill>
                <a:latin typeface="Arial"/>
                <a:cs typeface="Arial"/>
              </a:rPr>
              <a:t>Confiar nas empresas para processar dados e adotar medidas proativas de conformidade.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257898" y="4316780"/>
              <a:ext cx="3312215" cy="2541219"/>
            </a:xfrm>
            <a:prstGeom prst="rect">
              <a:avLst/>
            </a:prstGeom>
          </p:spPr>
        </p:pic>
        <p:sp>
          <p:nvSpPr>
            <p:cNvPr id="5" name="object 5"/>
            <p:cNvSpPr/>
            <p:nvPr/>
          </p:nvSpPr>
          <p:spPr>
            <a:xfrm>
              <a:off x="3960876" y="1857755"/>
              <a:ext cx="4270375" cy="3846829"/>
            </a:xfrm>
            <a:custGeom>
              <a:avLst/>
              <a:gdLst/>
              <a:ahLst/>
              <a:cxnLst/>
              <a:rect l="l" t="t" r="r" b="b"/>
              <a:pathLst>
                <a:path w="4270375" h="3846829">
                  <a:moveTo>
                    <a:pt x="3096234" y="0"/>
                  </a:moveTo>
                  <a:lnTo>
                    <a:pt x="0" y="0"/>
                  </a:lnTo>
                  <a:lnTo>
                    <a:pt x="0" y="2672562"/>
                  </a:lnTo>
                  <a:lnTo>
                    <a:pt x="1174013" y="3846576"/>
                  </a:lnTo>
                  <a:lnTo>
                    <a:pt x="4270248" y="3846576"/>
                  </a:lnTo>
                  <a:lnTo>
                    <a:pt x="4270248" y="1174013"/>
                  </a:lnTo>
                  <a:lnTo>
                    <a:pt x="3096234" y="0"/>
                  </a:lnTo>
                  <a:close/>
                </a:path>
              </a:pathLst>
            </a:custGeom>
            <a:solidFill>
              <a:schemeClr val="bg1">
                <a:alpha val="50195"/>
              </a:schemeClr>
            </a:solidFill>
          </p:spPr>
          <p:txBody>
            <a:bodyPr wrap="square" lIns="0" tIns="0" rIns="0" bIns="0" rtlCol="0"/>
            <a:lstStyle/>
            <a:p>
              <a:endParaRPr/>
            </a:p>
          </p:txBody>
        </p:sp>
        <p:sp>
          <p:nvSpPr>
            <p:cNvPr id="6" name="object 6"/>
            <p:cNvSpPr/>
            <p:nvPr/>
          </p:nvSpPr>
          <p:spPr>
            <a:xfrm>
              <a:off x="3652265" y="1538477"/>
              <a:ext cx="800100" cy="799465"/>
            </a:xfrm>
            <a:custGeom>
              <a:avLst/>
              <a:gdLst/>
              <a:ahLst/>
              <a:cxnLst/>
              <a:rect l="l" t="t" r="r" b="b"/>
              <a:pathLst>
                <a:path w="800100" h="799464">
                  <a:moveTo>
                    <a:pt x="670420" y="0"/>
                  </a:moveTo>
                  <a:lnTo>
                    <a:pt x="0" y="0"/>
                  </a:lnTo>
                  <a:lnTo>
                    <a:pt x="0" y="669658"/>
                  </a:lnTo>
                  <a:lnTo>
                    <a:pt x="129679" y="799338"/>
                  </a:lnTo>
                  <a:lnTo>
                    <a:pt x="800099" y="799338"/>
                  </a:lnTo>
                  <a:lnTo>
                    <a:pt x="800099" y="129679"/>
                  </a:lnTo>
                  <a:lnTo>
                    <a:pt x="670420" y="0"/>
                  </a:lnTo>
                  <a:close/>
                </a:path>
              </a:pathLst>
            </a:custGeom>
            <a:solidFill>
              <a:srgbClr val="00AFEF">
                <a:alpha val="50195"/>
              </a:srgbClr>
            </a:solidFill>
          </p:spPr>
          <p:txBody>
            <a:bodyPr wrap="square" lIns="0" tIns="0" rIns="0" bIns="0" rtlCol="0"/>
            <a:lstStyle/>
            <a:p>
              <a:endParaRPr/>
            </a:p>
          </p:txBody>
        </p:sp>
      </p:grpSp>
      <p:pic>
        <p:nvPicPr>
          <p:cNvPr id="7" name="Google Shape;57;p1"/>
          <p:cNvPicPr preferRelativeResize="0"/>
          <p:nvPr/>
        </p:nvPicPr>
        <p:blipFill rotWithShape="1">
          <a:blip r:embed="rId4">
            <a:alphaModFix/>
          </a:blip>
          <a:srcRect/>
          <a:stretch/>
        </p:blipFill>
        <p:spPr>
          <a:xfrm>
            <a:off x="4275186" y="2435540"/>
            <a:ext cx="3641754" cy="26912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0476" cy="6857999"/>
            </a:xfrm>
            <a:prstGeom prst="rect">
              <a:avLst/>
            </a:prstGeom>
          </p:spPr>
        </p:pic>
        <p:sp>
          <p:nvSpPr>
            <p:cNvPr id="4" name="object 4"/>
            <p:cNvSpPr/>
            <p:nvPr/>
          </p:nvSpPr>
          <p:spPr>
            <a:xfrm>
              <a:off x="6095365" y="0"/>
              <a:ext cx="6096635" cy="6858000"/>
            </a:xfrm>
            <a:custGeom>
              <a:avLst/>
              <a:gdLst/>
              <a:ahLst/>
              <a:cxnLst/>
              <a:rect l="l" t="t" r="r" b="b"/>
              <a:pathLst>
                <a:path w="6096634" h="6858000">
                  <a:moveTo>
                    <a:pt x="6096012" y="0"/>
                  </a:moveTo>
                  <a:lnTo>
                    <a:pt x="0" y="0"/>
                  </a:lnTo>
                  <a:lnTo>
                    <a:pt x="0" y="6858000"/>
                  </a:lnTo>
                  <a:lnTo>
                    <a:pt x="6096012" y="6858000"/>
                  </a:lnTo>
                  <a:lnTo>
                    <a:pt x="6096012" y="0"/>
                  </a:lnTo>
                  <a:close/>
                </a:path>
              </a:pathLst>
            </a:custGeom>
            <a:solidFill>
              <a:srgbClr val="FFFFFF"/>
            </a:solidFill>
          </p:spPr>
          <p:txBody>
            <a:bodyPr wrap="square" lIns="0" tIns="0" rIns="0" bIns="0" rtlCol="0"/>
            <a:lstStyle/>
            <a:p>
              <a:endParaRPr/>
            </a:p>
          </p:txBody>
        </p:sp>
        <p:sp>
          <p:nvSpPr>
            <p:cNvPr id="5" name="object 5"/>
            <p:cNvSpPr/>
            <p:nvPr/>
          </p:nvSpPr>
          <p:spPr>
            <a:xfrm>
              <a:off x="381000" y="2521839"/>
              <a:ext cx="5482590" cy="3446145"/>
            </a:xfrm>
            <a:custGeom>
              <a:avLst/>
              <a:gdLst/>
              <a:ahLst/>
              <a:cxnLst/>
              <a:rect l="l" t="t" r="r" b="b"/>
              <a:pathLst>
                <a:path w="5482590" h="3446145">
                  <a:moveTo>
                    <a:pt x="0" y="0"/>
                  </a:moveTo>
                  <a:lnTo>
                    <a:pt x="5482590" y="0"/>
                  </a:lnTo>
                  <a:lnTo>
                    <a:pt x="5482590" y="3445764"/>
                  </a:lnTo>
                  <a:lnTo>
                    <a:pt x="0" y="3445764"/>
                  </a:lnTo>
                  <a:lnTo>
                    <a:pt x="0" y="0"/>
                  </a:lnTo>
                  <a:close/>
                </a:path>
              </a:pathLst>
            </a:custGeom>
            <a:ln w="12953">
              <a:solidFill>
                <a:srgbClr val="119FFF"/>
              </a:solidFill>
            </a:ln>
          </p:spPr>
          <p:txBody>
            <a:bodyPr wrap="square" lIns="0" tIns="0" rIns="0" bIns="0" rtlCol="0"/>
            <a:lstStyle/>
            <a:p>
              <a:endParaRPr/>
            </a:p>
          </p:txBody>
        </p:sp>
        <p:sp>
          <p:nvSpPr>
            <p:cNvPr id="6" name="object 6"/>
            <p:cNvSpPr/>
            <p:nvPr/>
          </p:nvSpPr>
          <p:spPr>
            <a:xfrm>
              <a:off x="609600" y="2316479"/>
              <a:ext cx="5473700" cy="3461385"/>
            </a:xfrm>
            <a:custGeom>
              <a:avLst/>
              <a:gdLst/>
              <a:ahLst/>
              <a:cxnLst/>
              <a:rect l="l" t="t" r="r" b="b"/>
              <a:pathLst>
                <a:path w="5473700" h="3461385">
                  <a:moveTo>
                    <a:pt x="5473446" y="0"/>
                  </a:moveTo>
                  <a:lnTo>
                    <a:pt x="0" y="0"/>
                  </a:lnTo>
                  <a:lnTo>
                    <a:pt x="0" y="3461004"/>
                  </a:lnTo>
                  <a:lnTo>
                    <a:pt x="5473446" y="3461004"/>
                  </a:lnTo>
                  <a:lnTo>
                    <a:pt x="5473446" y="0"/>
                  </a:lnTo>
                  <a:close/>
                </a:path>
              </a:pathLst>
            </a:custGeom>
            <a:solidFill>
              <a:srgbClr val="119FFF">
                <a:alpha val="79998"/>
              </a:srgbClr>
            </a:solidFill>
          </p:spPr>
          <p:txBody>
            <a:bodyPr wrap="square" lIns="0" tIns="0" rIns="0" bIns="0" rtlCol="0"/>
            <a:lstStyle/>
            <a:p>
              <a:endParaRPr/>
            </a:p>
          </p:txBody>
        </p:sp>
      </p:grpSp>
      <p:grpSp>
        <p:nvGrpSpPr>
          <p:cNvPr id="8" name="object 8"/>
          <p:cNvGrpSpPr/>
          <p:nvPr/>
        </p:nvGrpSpPr>
        <p:grpSpPr>
          <a:xfrm>
            <a:off x="0" y="182879"/>
            <a:ext cx="6163055" cy="1623899"/>
            <a:chOff x="0" y="182879"/>
            <a:chExt cx="6163055" cy="1623899"/>
          </a:xfrm>
        </p:grpSpPr>
        <p:sp>
          <p:nvSpPr>
            <p:cNvPr id="9" name="object 9"/>
            <p:cNvSpPr/>
            <p:nvPr/>
          </p:nvSpPr>
          <p:spPr>
            <a:xfrm>
              <a:off x="0" y="999743"/>
              <a:ext cx="762000" cy="762000"/>
            </a:xfrm>
            <a:custGeom>
              <a:avLst/>
              <a:gdLst/>
              <a:ahLst/>
              <a:cxnLst/>
              <a:rect l="l" t="t" r="r" b="b"/>
              <a:pathLst>
                <a:path w="762000" h="762000">
                  <a:moveTo>
                    <a:pt x="0" y="762000"/>
                  </a:moveTo>
                  <a:lnTo>
                    <a:pt x="762000" y="0"/>
                  </a:lnTo>
                </a:path>
              </a:pathLst>
            </a:custGeom>
            <a:ln w="12700">
              <a:solidFill>
                <a:srgbClr val="119FFF"/>
              </a:solidFill>
            </a:ln>
          </p:spPr>
          <p:txBody>
            <a:bodyPr wrap="square" lIns="0" tIns="0" rIns="0" bIns="0" rtlCol="0"/>
            <a:lstStyle/>
            <a:p>
              <a:endParaRPr/>
            </a:p>
          </p:txBody>
        </p:sp>
        <p:sp>
          <p:nvSpPr>
            <p:cNvPr id="10" name="object 10"/>
            <p:cNvSpPr/>
            <p:nvPr/>
          </p:nvSpPr>
          <p:spPr>
            <a:xfrm>
              <a:off x="736602" y="974343"/>
              <a:ext cx="50800" cy="50800"/>
            </a:xfrm>
            <a:custGeom>
              <a:avLst/>
              <a:gdLst/>
              <a:ahLst/>
              <a:cxnLst/>
              <a:rect l="l" t="t" r="r" b="b"/>
              <a:pathLst>
                <a:path w="50800" h="50800">
                  <a:moveTo>
                    <a:pt x="25400" y="0"/>
                  </a:moveTo>
                  <a:lnTo>
                    <a:pt x="15516" y="1995"/>
                  </a:lnTo>
                  <a:lnTo>
                    <a:pt x="7442" y="7437"/>
                  </a:lnTo>
                  <a:lnTo>
                    <a:pt x="1997" y="15510"/>
                  </a:lnTo>
                  <a:lnTo>
                    <a:pt x="0" y="25400"/>
                  </a:lnTo>
                  <a:lnTo>
                    <a:pt x="1995" y="35289"/>
                  </a:lnTo>
                  <a:lnTo>
                    <a:pt x="7437" y="43362"/>
                  </a:lnTo>
                  <a:lnTo>
                    <a:pt x="15510" y="48804"/>
                  </a:lnTo>
                  <a:lnTo>
                    <a:pt x="25400" y="50800"/>
                  </a:lnTo>
                  <a:lnTo>
                    <a:pt x="35283" y="48804"/>
                  </a:lnTo>
                  <a:lnTo>
                    <a:pt x="43357" y="43362"/>
                  </a:lnTo>
                  <a:lnTo>
                    <a:pt x="48802" y="35289"/>
                  </a:lnTo>
                  <a:lnTo>
                    <a:pt x="50800" y="25400"/>
                  </a:lnTo>
                  <a:lnTo>
                    <a:pt x="48804" y="15516"/>
                  </a:lnTo>
                  <a:lnTo>
                    <a:pt x="43362" y="7442"/>
                  </a:lnTo>
                  <a:lnTo>
                    <a:pt x="35289" y="1997"/>
                  </a:lnTo>
                  <a:lnTo>
                    <a:pt x="25400" y="0"/>
                  </a:lnTo>
                  <a:close/>
                </a:path>
              </a:pathLst>
            </a:custGeom>
            <a:solidFill>
              <a:srgbClr val="119FFF"/>
            </a:solidFill>
          </p:spPr>
          <p:txBody>
            <a:bodyPr wrap="square" lIns="0" tIns="0" rIns="0" bIns="0" rtlCol="0"/>
            <a:lstStyle/>
            <a:p>
              <a:endParaRPr/>
            </a:p>
          </p:txBody>
        </p:sp>
        <p:sp>
          <p:nvSpPr>
            <p:cNvPr id="11" name="object 11"/>
            <p:cNvSpPr/>
            <p:nvPr/>
          </p:nvSpPr>
          <p:spPr>
            <a:xfrm>
              <a:off x="45338" y="1438274"/>
              <a:ext cx="147955" cy="147955"/>
            </a:xfrm>
            <a:custGeom>
              <a:avLst/>
              <a:gdLst/>
              <a:ahLst/>
              <a:cxnLst/>
              <a:rect l="l" t="t" r="r" b="b"/>
              <a:pathLst>
                <a:path w="147955" h="147955">
                  <a:moveTo>
                    <a:pt x="0" y="147688"/>
                  </a:moveTo>
                  <a:lnTo>
                    <a:pt x="147688" y="0"/>
                  </a:lnTo>
                </a:path>
              </a:pathLst>
            </a:custGeom>
            <a:ln w="25146">
              <a:solidFill>
                <a:srgbClr val="119FFF"/>
              </a:solidFill>
            </a:ln>
          </p:spPr>
          <p:txBody>
            <a:bodyPr wrap="square" lIns="0" tIns="0" rIns="0" bIns="0" rtlCol="0"/>
            <a:lstStyle/>
            <a:p>
              <a:endParaRPr/>
            </a:p>
          </p:txBody>
        </p:sp>
        <p:sp>
          <p:nvSpPr>
            <p:cNvPr id="12" name="object 12"/>
            <p:cNvSpPr/>
            <p:nvPr/>
          </p:nvSpPr>
          <p:spPr>
            <a:xfrm>
              <a:off x="4373879" y="182879"/>
              <a:ext cx="1598930" cy="1598930"/>
            </a:xfrm>
            <a:custGeom>
              <a:avLst/>
              <a:gdLst/>
              <a:ahLst/>
              <a:cxnLst/>
              <a:rect l="l" t="t" r="r" b="b"/>
              <a:pathLst>
                <a:path w="1598929" h="1598930">
                  <a:moveTo>
                    <a:pt x="1598498" y="0"/>
                  </a:moveTo>
                  <a:lnTo>
                    <a:pt x="0" y="1598498"/>
                  </a:lnTo>
                </a:path>
              </a:pathLst>
            </a:custGeom>
            <a:ln w="12700">
              <a:solidFill>
                <a:srgbClr val="119FFF"/>
              </a:solidFill>
            </a:ln>
          </p:spPr>
          <p:txBody>
            <a:bodyPr wrap="square" lIns="0" tIns="0" rIns="0" bIns="0" rtlCol="0"/>
            <a:lstStyle/>
            <a:p>
              <a:endParaRPr/>
            </a:p>
          </p:txBody>
        </p:sp>
        <p:sp>
          <p:nvSpPr>
            <p:cNvPr id="13" name="object 13"/>
            <p:cNvSpPr/>
            <p:nvPr/>
          </p:nvSpPr>
          <p:spPr>
            <a:xfrm>
              <a:off x="4348479" y="1755978"/>
              <a:ext cx="50800" cy="50800"/>
            </a:xfrm>
            <a:custGeom>
              <a:avLst/>
              <a:gdLst/>
              <a:ahLst/>
              <a:cxnLst/>
              <a:rect l="l" t="t" r="r" b="b"/>
              <a:pathLst>
                <a:path w="50800" h="50800">
                  <a:moveTo>
                    <a:pt x="25400" y="0"/>
                  </a:moveTo>
                  <a:lnTo>
                    <a:pt x="15516" y="1995"/>
                  </a:lnTo>
                  <a:lnTo>
                    <a:pt x="7442" y="7437"/>
                  </a:lnTo>
                  <a:lnTo>
                    <a:pt x="1997" y="15510"/>
                  </a:lnTo>
                  <a:lnTo>
                    <a:pt x="0" y="25400"/>
                  </a:lnTo>
                  <a:lnTo>
                    <a:pt x="1995" y="35283"/>
                  </a:lnTo>
                  <a:lnTo>
                    <a:pt x="7437" y="43357"/>
                  </a:lnTo>
                  <a:lnTo>
                    <a:pt x="15510" y="48802"/>
                  </a:lnTo>
                  <a:lnTo>
                    <a:pt x="25400" y="50800"/>
                  </a:lnTo>
                  <a:lnTo>
                    <a:pt x="35283" y="48804"/>
                  </a:lnTo>
                  <a:lnTo>
                    <a:pt x="43357" y="43362"/>
                  </a:lnTo>
                  <a:lnTo>
                    <a:pt x="48802" y="35289"/>
                  </a:lnTo>
                  <a:lnTo>
                    <a:pt x="50800" y="25400"/>
                  </a:lnTo>
                  <a:lnTo>
                    <a:pt x="48804" y="15510"/>
                  </a:lnTo>
                  <a:lnTo>
                    <a:pt x="43362" y="7437"/>
                  </a:lnTo>
                  <a:lnTo>
                    <a:pt x="35289" y="1995"/>
                  </a:lnTo>
                  <a:lnTo>
                    <a:pt x="25400" y="0"/>
                  </a:lnTo>
                  <a:close/>
                </a:path>
              </a:pathLst>
            </a:custGeom>
            <a:solidFill>
              <a:srgbClr val="119FFF"/>
            </a:solidFill>
          </p:spPr>
          <p:txBody>
            <a:bodyPr wrap="square" lIns="0" tIns="0" rIns="0" bIns="0" rtlCol="0"/>
            <a:lstStyle/>
            <a:p>
              <a:endParaRPr/>
            </a:p>
          </p:txBody>
        </p:sp>
        <p:sp>
          <p:nvSpPr>
            <p:cNvPr id="14" name="object 14"/>
            <p:cNvSpPr/>
            <p:nvPr/>
          </p:nvSpPr>
          <p:spPr>
            <a:xfrm>
              <a:off x="5972555" y="182879"/>
              <a:ext cx="190500" cy="0"/>
            </a:xfrm>
            <a:custGeom>
              <a:avLst/>
              <a:gdLst/>
              <a:ahLst/>
              <a:cxnLst/>
              <a:rect l="l" t="t" r="r" b="b"/>
              <a:pathLst>
                <a:path w="190500">
                  <a:moveTo>
                    <a:pt x="0" y="0"/>
                  </a:moveTo>
                  <a:lnTo>
                    <a:pt x="190373" y="0"/>
                  </a:lnTo>
                </a:path>
              </a:pathLst>
            </a:custGeom>
            <a:ln w="6096">
              <a:solidFill>
                <a:srgbClr val="119FFF"/>
              </a:solidFill>
            </a:ln>
          </p:spPr>
          <p:txBody>
            <a:bodyPr wrap="square" lIns="0" tIns="0" rIns="0" bIns="0" rtlCol="0"/>
            <a:lstStyle/>
            <a:p>
              <a:endParaRPr/>
            </a:p>
          </p:txBody>
        </p:sp>
        <p:sp>
          <p:nvSpPr>
            <p:cNvPr id="15" name="object 15"/>
            <p:cNvSpPr/>
            <p:nvPr/>
          </p:nvSpPr>
          <p:spPr>
            <a:xfrm>
              <a:off x="5614034" y="272414"/>
              <a:ext cx="175260" cy="175260"/>
            </a:xfrm>
            <a:custGeom>
              <a:avLst/>
              <a:gdLst/>
              <a:ahLst/>
              <a:cxnLst/>
              <a:rect l="l" t="t" r="r" b="b"/>
              <a:pathLst>
                <a:path w="175260" h="175259">
                  <a:moveTo>
                    <a:pt x="175005" y="0"/>
                  </a:moveTo>
                  <a:lnTo>
                    <a:pt x="0" y="175006"/>
                  </a:lnTo>
                </a:path>
              </a:pathLst>
            </a:custGeom>
            <a:ln w="25146">
              <a:solidFill>
                <a:srgbClr val="119FFF"/>
              </a:solidFill>
            </a:ln>
          </p:spPr>
          <p:txBody>
            <a:bodyPr wrap="square" lIns="0" tIns="0" rIns="0" bIns="0" rtlCol="0"/>
            <a:lstStyle/>
            <a:p>
              <a:endParaRPr/>
            </a:p>
          </p:txBody>
        </p:sp>
        <p:sp>
          <p:nvSpPr>
            <p:cNvPr id="16" name="object 16"/>
            <p:cNvSpPr/>
            <p:nvPr/>
          </p:nvSpPr>
          <p:spPr>
            <a:xfrm>
              <a:off x="5027295" y="623696"/>
              <a:ext cx="410845" cy="410845"/>
            </a:xfrm>
            <a:custGeom>
              <a:avLst/>
              <a:gdLst/>
              <a:ahLst/>
              <a:cxnLst/>
              <a:rect l="l" t="t" r="r" b="b"/>
              <a:pathLst>
                <a:path w="410845" h="410844">
                  <a:moveTo>
                    <a:pt x="410692" y="0"/>
                  </a:moveTo>
                  <a:lnTo>
                    <a:pt x="0" y="410692"/>
                  </a:lnTo>
                </a:path>
              </a:pathLst>
            </a:custGeom>
            <a:ln w="25146">
              <a:solidFill>
                <a:srgbClr val="119FFF"/>
              </a:solidFill>
            </a:ln>
          </p:spPr>
          <p:txBody>
            <a:bodyPr wrap="square" lIns="0" tIns="0" rIns="0" bIns="0" rtlCol="0"/>
            <a:lstStyle/>
            <a:p>
              <a:endParaRPr/>
            </a:p>
          </p:txBody>
        </p:sp>
      </p:grpSp>
      <p:sp>
        <p:nvSpPr>
          <p:cNvPr id="18" name="object 18"/>
          <p:cNvSpPr txBox="1"/>
          <p:nvPr/>
        </p:nvSpPr>
        <p:spPr>
          <a:xfrm>
            <a:off x="8633307" y="2017903"/>
            <a:ext cx="596900"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Arial"/>
                <a:cs typeface="Arial"/>
              </a:rPr>
              <a:t>20%</a:t>
            </a:r>
            <a:endParaRPr sz="2400" dirty="0">
              <a:latin typeface="Arial"/>
              <a:cs typeface="Arial"/>
            </a:endParaRPr>
          </a:p>
        </p:txBody>
      </p:sp>
      <p:sp>
        <p:nvSpPr>
          <p:cNvPr id="19" name="object 19"/>
          <p:cNvSpPr txBox="1"/>
          <p:nvPr/>
        </p:nvSpPr>
        <p:spPr>
          <a:xfrm>
            <a:off x="7632648" y="3533063"/>
            <a:ext cx="596900"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Arial"/>
                <a:cs typeface="Arial"/>
              </a:rPr>
              <a:t>74%</a:t>
            </a:r>
            <a:endParaRPr sz="2400" dirty="0">
              <a:latin typeface="Arial"/>
              <a:cs typeface="Arial"/>
            </a:endParaRPr>
          </a:p>
        </p:txBody>
      </p:sp>
      <p:sp>
        <p:nvSpPr>
          <p:cNvPr id="20" name="object 20"/>
          <p:cNvSpPr txBox="1"/>
          <p:nvPr/>
        </p:nvSpPr>
        <p:spPr>
          <a:xfrm>
            <a:off x="7938058" y="1843252"/>
            <a:ext cx="446405" cy="391160"/>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FFFFFF"/>
                </a:solidFill>
                <a:latin typeface="Arial"/>
                <a:cs typeface="Arial"/>
              </a:rPr>
              <a:t>6%</a:t>
            </a:r>
            <a:endParaRPr sz="2400" dirty="0">
              <a:latin typeface="Arial"/>
              <a:cs typeface="Arial"/>
            </a:endParaRPr>
          </a:p>
        </p:txBody>
      </p:sp>
      <p:sp>
        <p:nvSpPr>
          <p:cNvPr id="27" name="object 27"/>
          <p:cNvSpPr txBox="1"/>
          <p:nvPr/>
        </p:nvSpPr>
        <p:spPr>
          <a:xfrm>
            <a:off x="5486400" y="130671"/>
            <a:ext cx="3327400" cy="320601"/>
          </a:xfrm>
          <a:prstGeom prst="rect">
            <a:avLst/>
          </a:prstGeom>
        </p:spPr>
        <p:txBody>
          <a:bodyPr vert="horz" wrap="square" lIns="0" tIns="12700" rIns="0" bIns="0" rtlCol="0">
            <a:spAutoFit/>
          </a:bodyPr>
          <a:lstStyle/>
          <a:p>
            <a:pPr marL="12700" algn="ctr">
              <a:lnSpc>
                <a:spcPct val="100000"/>
              </a:lnSpc>
              <a:spcBef>
                <a:spcPts val="100"/>
              </a:spcBef>
            </a:pPr>
            <a:r>
              <a:rPr lang="pt-BR" sz="2000" b="1" dirty="0" smtClean="0">
                <a:solidFill>
                  <a:srgbClr val="005CAA"/>
                </a:solidFill>
                <a:latin typeface="Arial"/>
                <a:cs typeface="Arial"/>
              </a:rPr>
              <a:t>VOLUME</a:t>
            </a:r>
            <a:endParaRPr sz="2000" dirty="0">
              <a:latin typeface="Arial"/>
              <a:cs typeface="Arial"/>
            </a:endParaRPr>
          </a:p>
        </p:txBody>
      </p:sp>
      <p:sp>
        <p:nvSpPr>
          <p:cNvPr id="40" name="object 40"/>
          <p:cNvSpPr txBox="1"/>
          <p:nvPr/>
        </p:nvSpPr>
        <p:spPr>
          <a:xfrm>
            <a:off x="1024555" y="2607411"/>
            <a:ext cx="3398520" cy="1806905"/>
          </a:xfrm>
          <a:prstGeom prst="rect">
            <a:avLst/>
          </a:prstGeom>
        </p:spPr>
        <p:txBody>
          <a:bodyPr vert="horz" wrap="square" lIns="0" tIns="39370" rIns="0" bIns="0" rtlCol="0">
            <a:spAutoFit/>
          </a:bodyPr>
          <a:lstStyle/>
          <a:p>
            <a:pPr marL="12700">
              <a:lnSpc>
                <a:spcPct val="100000"/>
              </a:lnSpc>
              <a:spcBef>
                <a:spcPts val="310"/>
              </a:spcBef>
            </a:pPr>
            <a:r>
              <a:rPr lang="pt-BR" sz="2400" b="1" spc="-10" dirty="0" smtClean="0">
                <a:solidFill>
                  <a:srgbClr val="FFFFFF"/>
                </a:solidFill>
                <a:latin typeface="Arial"/>
                <a:cs typeface="Arial"/>
              </a:rPr>
              <a:t>CONCEITO</a:t>
            </a:r>
            <a:endParaRPr sz="2400" dirty="0">
              <a:latin typeface="Arial"/>
              <a:cs typeface="Arial"/>
            </a:endParaRPr>
          </a:p>
          <a:p>
            <a:pPr marL="12700" marR="5080">
              <a:lnSpc>
                <a:spcPts val="2590"/>
              </a:lnSpc>
              <a:spcBef>
                <a:spcPts val="540"/>
              </a:spcBef>
            </a:pPr>
            <a:r>
              <a:rPr lang="pt-BR" dirty="0" smtClean="0">
                <a:solidFill>
                  <a:srgbClr val="FFFFFF"/>
                </a:solidFill>
                <a:latin typeface="Arial"/>
                <a:cs typeface="Arial"/>
              </a:rPr>
              <a:t>Big Data refere-se à capacidade de gerenciar, processar e extrair rapidamente grandes quantidades de dados diversos.</a:t>
            </a:r>
            <a:endParaRPr dirty="0">
              <a:latin typeface="Arial"/>
              <a:cs typeface="Arial"/>
            </a:endParaRPr>
          </a:p>
        </p:txBody>
      </p:sp>
      <p:sp>
        <p:nvSpPr>
          <p:cNvPr id="41" name="object 41"/>
          <p:cNvSpPr txBox="1"/>
          <p:nvPr/>
        </p:nvSpPr>
        <p:spPr>
          <a:xfrm>
            <a:off x="6156237" y="618634"/>
            <a:ext cx="2450465" cy="1995418"/>
          </a:xfrm>
          <a:prstGeom prst="rect">
            <a:avLst/>
          </a:prstGeom>
        </p:spPr>
        <p:txBody>
          <a:bodyPr vert="horz" wrap="square" lIns="0" tIns="12700" rIns="0" bIns="0" rtlCol="0">
            <a:spAutoFit/>
          </a:bodyPr>
          <a:lstStyle/>
          <a:p>
            <a:pPr marL="12700">
              <a:lnSpc>
                <a:spcPct val="100000"/>
              </a:lnSpc>
              <a:spcBef>
                <a:spcPts val="100"/>
              </a:spcBef>
            </a:pPr>
            <a:r>
              <a:rPr lang="pt-BR" sz="1600" b="1" dirty="0" smtClean="0">
                <a:solidFill>
                  <a:schemeClr val="tx2">
                    <a:lumMod val="75000"/>
                  </a:schemeClr>
                </a:solidFill>
                <a:latin typeface="Arial"/>
                <a:cs typeface="Arial"/>
              </a:rPr>
              <a:t>Grandes quantidades de dados gerados diariamente.</a:t>
            </a:r>
          </a:p>
          <a:p>
            <a:pPr marL="12700">
              <a:lnSpc>
                <a:spcPct val="100000"/>
              </a:lnSpc>
              <a:spcBef>
                <a:spcPts val="100"/>
              </a:spcBef>
            </a:pPr>
            <a:r>
              <a:rPr lang="pt-BR" sz="1600" b="1" dirty="0" smtClean="0">
                <a:solidFill>
                  <a:schemeClr val="tx2">
                    <a:lumMod val="75000"/>
                  </a:schemeClr>
                </a:solidFill>
                <a:latin typeface="Arial"/>
                <a:cs typeface="Arial"/>
              </a:rPr>
              <a:t>Exemplo: Armazenamento em nuvem e processamento distribuído (</a:t>
            </a:r>
            <a:r>
              <a:rPr lang="pt-BR" sz="1600" b="1" dirty="0" err="1" smtClean="0">
                <a:solidFill>
                  <a:schemeClr val="tx2">
                    <a:lumMod val="75000"/>
                  </a:schemeClr>
                </a:solidFill>
                <a:latin typeface="Arial"/>
                <a:cs typeface="Arial"/>
              </a:rPr>
              <a:t>Hadoop</a:t>
            </a:r>
            <a:r>
              <a:rPr lang="pt-BR" sz="1600" b="1" dirty="0" smtClean="0">
                <a:solidFill>
                  <a:schemeClr val="tx2">
                    <a:lumMod val="75000"/>
                  </a:schemeClr>
                </a:solidFill>
                <a:latin typeface="Arial"/>
                <a:cs typeface="Arial"/>
              </a:rPr>
              <a:t>, </a:t>
            </a:r>
            <a:r>
              <a:rPr lang="pt-BR" sz="1600" b="1" dirty="0" err="1" smtClean="0">
                <a:solidFill>
                  <a:schemeClr val="tx2">
                    <a:lumMod val="75000"/>
                  </a:schemeClr>
                </a:solidFill>
                <a:latin typeface="Arial"/>
                <a:cs typeface="Arial"/>
              </a:rPr>
              <a:t>Spark</a:t>
            </a:r>
            <a:r>
              <a:rPr lang="pt-BR" sz="1600" b="1" dirty="0" smtClean="0">
                <a:solidFill>
                  <a:schemeClr val="tx2">
                    <a:lumMod val="75000"/>
                  </a:schemeClr>
                </a:solidFill>
                <a:latin typeface="Arial"/>
                <a:cs typeface="Arial"/>
              </a:rPr>
              <a:t>).</a:t>
            </a:r>
            <a:endParaRPr sz="1600" b="1" dirty="0">
              <a:solidFill>
                <a:schemeClr val="tx2">
                  <a:lumMod val="75000"/>
                </a:schemeClr>
              </a:solidFill>
              <a:latin typeface="Arial"/>
              <a:cs typeface="Arial"/>
            </a:endParaRPr>
          </a:p>
        </p:txBody>
      </p:sp>
      <p:sp>
        <p:nvSpPr>
          <p:cNvPr id="43" name="object 43"/>
          <p:cNvSpPr txBox="1"/>
          <p:nvPr/>
        </p:nvSpPr>
        <p:spPr>
          <a:xfrm>
            <a:off x="1024555" y="4548390"/>
            <a:ext cx="3667760" cy="988732"/>
          </a:xfrm>
          <a:prstGeom prst="rect">
            <a:avLst/>
          </a:prstGeom>
        </p:spPr>
        <p:txBody>
          <a:bodyPr vert="horz" wrap="square" lIns="0" tIns="39370" rIns="0" bIns="0" rtlCol="0">
            <a:spAutoFit/>
          </a:bodyPr>
          <a:lstStyle/>
          <a:p>
            <a:pPr marL="12700">
              <a:lnSpc>
                <a:spcPct val="100000"/>
              </a:lnSpc>
              <a:spcBef>
                <a:spcPts val="310"/>
              </a:spcBef>
            </a:pPr>
            <a:r>
              <a:rPr lang="pt-BR" sz="2400" b="1" dirty="0" smtClean="0">
                <a:solidFill>
                  <a:srgbClr val="FFFFFF"/>
                </a:solidFill>
                <a:latin typeface="Arial"/>
                <a:cs typeface="Arial"/>
              </a:rPr>
              <a:t>OS 5Vs</a:t>
            </a:r>
            <a:endParaRPr sz="2400" dirty="0">
              <a:latin typeface="Arial"/>
              <a:cs typeface="Arial"/>
            </a:endParaRPr>
          </a:p>
          <a:p>
            <a:pPr marL="12700">
              <a:lnSpc>
                <a:spcPct val="100000"/>
              </a:lnSpc>
              <a:spcBef>
                <a:spcPts val="210"/>
              </a:spcBef>
            </a:pPr>
            <a:r>
              <a:rPr lang="pt-BR" dirty="0" smtClean="0">
                <a:solidFill>
                  <a:srgbClr val="FFFFFF"/>
                </a:solidFill>
                <a:latin typeface="Arial"/>
                <a:cs typeface="Arial"/>
              </a:rPr>
              <a:t>Pilares sustentáveis do núcleo tecnológico.</a:t>
            </a:r>
            <a:endParaRPr dirty="0">
              <a:latin typeface="Arial"/>
              <a:cs typeface="Arial"/>
            </a:endParaRPr>
          </a:p>
        </p:txBody>
      </p:sp>
      <p:sp>
        <p:nvSpPr>
          <p:cNvPr id="44" name="object 44"/>
          <p:cNvSpPr txBox="1">
            <a:spLocks noGrp="1"/>
          </p:cNvSpPr>
          <p:nvPr>
            <p:ph type="title"/>
          </p:nvPr>
        </p:nvSpPr>
        <p:spPr>
          <a:xfrm>
            <a:off x="986294" y="790409"/>
            <a:ext cx="3732643" cy="1106713"/>
          </a:xfrm>
          <a:prstGeom prst="rect">
            <a:avLst/>
          </a:prstGeom>
        </p:spPr>
        <p:txBody>
          <a:bodyPr vert="horz" wrap="square" lIns="0" tIns="130810" rIns="0" bIns="0" rtlCol="0">
            <a:spAutoFit/>
          </a:bodyPr>
          <a:lstStyle/>
          <a:p>
            <a:pPr marL="38100" marR="30480">
              <a:lnSpc>
                <a:spcPts val="3840"/>
              </a:lnSpc>
              <a:spcBef>
                <a:spcPts val="1030"/>
              </a:spcBef>
              <a:tabLst>
                <a:tab pos="2470150" algn="l"/>
              </a:tabLst>
            </a:pPr>
            <a:r>
              <a:rPr lang="pt-BR" b="0" dirty="0" smtClean="0">
                <a:latin typeface="Arial"/>
                <a:cs typeface="Arial"/>
              </a:rPr>
              <a:t>INTRODUÇÃO AO BIG DATA</a:t>
            </a:r>
            <a:endParaRPr sz="3300" baseline="23989" dirty="0">
              <a:latin typeface="Arial"/>
              <a:cs typeface="Arial"/>
            </a:endParaRPr>
          </a:p>
        </p:txBody>
      </p:sp>
      <p:grpSp>
        <p:nvGrpSpPr>
          <p:cNvPr id="45" name="object 7"/>
          <p:cNvGrpSpPr/>
          <p:nvPr/>
        </p:nvGrpSpPr>
        <p:grpSpPr>
          <a:xfrm flipH="1">
            <a:off x="4114799" y="2370668"/>
            <a:ext cx="2105091" cy="1987601"/>
            <a:chOff x="0" y="0"/>
            <a:chExt cx="1997075" cy="2108835"/>
          </a:xfrm>
        </p:grpSpPr>
        <p:pic>
          <p:nvPicPr>
            <p:cNvPr id="46" name="object 8"/>
            <p:cNvPicPr/>
            <p:nvPr/>
          </p:nvPicPr>
          <p:blipFill>
            <a:blip r:embed="rId3" cstate="print"/>
            <a:stretch>
              <a:fillRect/>
            </a:stretch>
          </p:blipFill>
          <p:spPr>
            <a:xfrm>
              <a:off x="0" y="0"/>
              <a:ext cx="1758251" cy="2108251"/>
            </a:xfrm>
            <a:prstGeom prst="rect">
              <a:avLst/>
            </a:prstGeom>
          </p:spPr>
        </p:pic>
        <p:sp>
          <p:nvSpPr>
            <p:cNvPr id="47" name="object 9"/>
            <p:cNvSpPr/>
            <p:nvPr/>
          </p:nvSpPr>
          <p:spPr>
            <a:xfrm>
              <a:off x="1934694" y="0"/>
              <a:ext cx="62230" cy="340995"/>
            </a:xfrm>
            <a:custGeom>
              <a:avLst/>
              <a:gdLst/>
              <a:ahLst/>
              <a:cxnLst/>
              <a:rect l="l" t="t" r="r" b="b"/>
              <a:pathLst>
                <a:path w="62230" h="340995">
                  <a:moveTo>
                    <a:pt x="7790" y="0"/>
                  </a:moveTo>
                  <a:lnTo>
                    <a:pt x="0" y="0"/>
                  </a:lnTo>
                  <a:lnTo>
                    <a:pt x="6588" y="36918"/>
                  </a:lnTo>
                  <a:lnTo>
                    <a:pt x="14051" y="86407"/>
                  </a:lnTo>
                  <a:lnTo>
                    <a:pt x="20190" y="136178"/>
                  </a:lnTo>
                  <a:lnTo>
                    <a:pt x="24998" y="186210"/>
                  </a:lnTo>
                  <a:lnTo>
                    <a:pt x="28468" y="236481"/>
                  </a:lnTo>
                  <a:lnTo>
                    <a:pt x="30592" y="286969"/>
                  </a:lnTo>
                  <a:lnTo>
                    <a:pt x="7618" y="287502"/>
                  </a:lnTo>
                  <a:lnTo>
                    <a:pt x="8685" y="340918"/>
                  </a:lnTo>
                  <a:lnTo>
                    <a:pt x="62126" y="339851"/>
                  </a:lnTo>
                  <a:lnTo>
                    <a:pt x="60542" y="286435"/>
                  </a:lnTo>
                  <a:lnTo>
                    <a:pt x="38085" y="286435"/>
                  </a:lnTo>
                  <a:lnTo>
                    <a:pt x="35959" y="235717"/>
                  </a:lnTo>
                  <a:lnTo>
                    <a:pt x="32486" y="185217"/>
                  </a:lnTo>
                  <a:lnTo>
                    <a:pt x="27675" y="134957"/>
                  </a:lnTo>
                  <a:lnTo>
                    <a:pt x="21530" y="84958"/>
                  </a:lnTo>
                  <a:lnTo>
                    <a:pt x="14060" y="35243"/>
                  </a:lnTo>
                  <a:lnTo>
                    <a:pt x="7790" y="0"/>
                  </a:lnTo>
                  <a:close/>
                </a:path>
                <a:path w="62230" h="340995">
                  <a:moveTo>
                    <a:pt x="60526" y="285902"/>
                  </a:moveTo>
                  <a:lnTo>
                    <a:pt x="38085" y="286435"/>
                  </a:lnTo>
                  <a:lnTo>
                    <a:pt x="60542" y="286435"/>
                  </a:lnTo>
                  <a:lnTo>
                    <a:pt x="60526" y="285902"/>
                  </a:lnTo>
                  <a:close/>
                </a:path>
              </a:pathLst>
            </a:custGeom>
            <a:solidFill>
              <a:srgbClr val="FFFFFF">
                <a:alpha val="39999"/>
              </a:srgbClr>
            </a:solidFill>
          </p:spPr>
          <p:txBody>
            <a:bodyPr wrap="square" lIns="0" tIns="0" rIns="0" bIns="0" rtlCol="0"/>
            <a:lstStyle/>
            <a:p>
              <a:endParaRPr/>
            </a:p>
          </p:txBody>
        </p:sp>
      </p:grpSp>
      <p:grpSp>
        <p:nvGrpSpPr>
          <p:cNvPr id="50" name="object 37"/>
          <p:cNvGrpSpPr/>
          <p:nvPr/>
        </p:nvGrpSpPr>
        <p:grpSpPr>
          <a:xfrm flipH="1" flipV="1">
            <a:off x="6138650" y="167158"/>
            <a:ext cx="1658760" cy="338303"/>
            <a:chOff x="1991614" y="1930654"/>
            <a:chExt cx="2371725" cy="454659"/>
          </a:xfrm>
        </p:grpSpPr>
        <p:sp>
          <p:nvSpPr>
            <p:cNvPr id="51" name="object 38"/>
            <p:cNvSpPr/>
            <p:nvPr/>
          </p:nvSpPr>
          <p:spPr>
            <a:xfrm>
              <a:off x="3813048" y="1956816"/>
              <a:ext cx="525145" cy="403225"/>
            </a:xfrm>
            <a:custGeom>
              <a:avLst/>
              <a:gdLst/>
              <a:ahLst/>
              <a:cxnLst/>
              <a:rect l="l" t="t" r="r" b="b"/>
              <a:pathLst>
                <a:path w="525145" h="403225">
                  <a:moveTo>
                    <a:pt x="0" y="0"/>
                  </a:moveTo>
                  <a:lnTo>
                    <a:pt x="524802" y="402932"/>
                  </a:lnTo>
                </a:path>
              </a:pathLst>
            </a:custGeom>
            <a:ln w="12699">
              <a:solidFill>
                <a:srgbClr val="119FFF"/>
              </a:solidFill>
            </a:ln>
          </p:spPr>
          <p:txBody>
            <a:bodyPr wrap="square" lIns="0" tIns="0" rIns="0" bIns="0" rtlCol="0"/>
            <a:lstStyle/>
            <a:p>
              <a:endParaRPr/>
            </a:p>
          </p:txBody>
        </p:sp>
        <p:sp>
          <p:nvSpPr>
            <p:cNvPr id="52" name="object 39"/>
            <p:cNvSpPr/>
            <p:nvPr/>
          </p:nvSpPr>
          <p:spPr>
            <a:xfrm>
              <a:off x="4312450" y="2334348"/>
              <a:ext cx="50800" cy="50800"/>
            </a:xfrm>
            <a:custGeom>
              <a:avLst/>
              <a:gdLst/>
              <a:ahLst/>
              <a:cxnLst/>
              <a:rect l="l" t="t" r="r" b="b"/>
              <a:pathLst>
                <a:path w="50800" h="50800">
                  <a:moveTo>
                    <a:pt x="25400" y="0"/>
                  </a:moveTo>
                  <a:lnTo>
                    <a:pt x="15510" y="1995"/>
                  </a:lnTo>
                  <a:lnTo>
                    <a:pt x="7437" y="7437"/>
                  </a:lnTo>
                  <a:lnTo>
                    <a:pt x="1995" y="15510"/>
                  </a:lnTo>
                  <a:lnTo>
                    <a:pt x="0" y="25400"/>
                  </a:lnTo>
                  <a:lnTo>
                    <a:pt x="1997" y="35289"/>
                  </a:lnTo>
                  <a:lnTo>
                    <a:pt x="7442" y="43362"/>
                  </a:lnTo>
                  <a:lnTo>
                    <a:pt x="15516" y="48804"/>
                  </a:lnTo>
                  <a:lnTo>
                    <a:pt x="25400" y="50800"/>
                  </a:lnTo>
                  <a:lnTo>
                    <a:pt x="35289" y="48802"/>
                  </a:lnTo>
                  <a:lnTo>
                    <a:pt x="43362" y="43357"/>
                  </a:lnTo>
                  <a:lnTo>
                    <a:pt x="48804" y="35283"/>
                  </a:lnTo>
                  <a:lnTo>
                    <a:pt x="50800" y="25400"/>
                  </a:lnTo>
                  <a:lnTo>
                    <a:pt x="48802" y="15510"/>
                  </a:lnTo>
                  <a:lnTo>
                    <a:pt x="43357" y="7437"/>
                  </a:lnTo>
                  <a:lnTo>
                    <a:pt x="35283" y="1995"/>
                  </a:lnTo>
                  <a:lnTo>
                    <a:pt x="25400" y="0"/>
                  </a:lnTo>
                  <a:close/>
                </a:path>
              </a:pathLst>
            </a:custGeom>
            <a:solidFill>
              <a:srgbClr val="119FFF"/>
            </a:solidFill>
          </p:spPr>
          <p:txBody>
            <a:bodyPr wrap="square" lIns="0" tIns="0" rIns="0" bIns="0" rtlCol="0"/>
            <a:lstStyle/>
            <a:p>
              <a:endParaRPr/>
            </a:p>
          </p:txBody>
        </p:sp>
        <p:sp>
          <p:nvSpPr>
            <p:cNvPr id="53" name="object 40"/>
            <p:cNvSpPr/>
            <p:nvPr/>
          </p:nvSpPr>
          <p:spPr>
            <a:xfrm>
              <a:off x="3947541" y="1993773"/>
              <a:ext cx="138430" cy="106045"/>
            </a:xfrm>
            <a:custGeom>
              <a:avLst/>
              <a:gdLst/>
              <a:ahLst/>
              <a:cxnLst/>
              <a:rect l="l" t="t" r="r" b="b"/>
              <a:pathLst>
                <a:path w="138429" h="106044">
                  <a:moveTo>
                    <a:pt x="0" y="0"/>
                  </a:moveTo>
                  <a:lnTo>
                    <a:pt x="138036" y="105981"/>
                  </a:lnTo>
                </a:path>
              </a:pathLst>
            </a:custGeom>
            <a:ln w="25146">
              <a:solidFill>
                <a:srgbClr val="119FFF"/>
              </a:solidFill>
            </a:ln>
          </p:spPr>
          <p:txBody>
            <a:bodyPr wrap="square" lIns="0" tIns="0" rIns="0" bIns="0" rtlCol="0"/>
            <a:lstStyle/>
            <a:p>
              <a:endParaRPr/>
            </a:p>
          </p:txBody>
        </p:sp>
        <p:sp>
          <p:nvSpPr>
            <p:cNvPr id="54" name="object 41"/>
            <p:cNvSpPr/>
            <p:nvPr/>
          </p:nvSpPr>
          <p:spPr>
            <a:xfrm>
              <a:off x="2017014" y="1956054"/>
              <a:ext cx="1798955" cy="0"/>
            </a:xfrm>
            <a:custGeom>
              <a:avLst/>
              <a:gdLst/>
              <a:ahLst/>
              <a:cxnLst/>
              <a:rect l="l" t="t" r="r" b="b"/>
              <a:pathLst>
                <a:path w="1798954">
                  <a:moveTo>
                    <a:pt x="1798408" y="0"/>
                  </a:moveTo>
                  <a:lnTo>
                    <a:pt x="0" y="0"/>
                  </a:lnTo>
                </a:path>
              </a:pathLst>
            </a:custGeom>
            <a:ln w="12700">
              <a:solidFill>
                <a:srgbClr val="119FFF"/>
              </a:solidFill>
            </a:ln>
          </p:spPr>
          <p:txBody>
            <a:bodyPr wrap="square" lIns="0" tIns="0" rIns="0" bIns="0" rtlCol="0"/>
            <a:lstStyle/>
            <a:p>
              <a:endParaRPr/>
            </a:p>
          </p:txBody>
        </p:sp>
        <p:sp>
          <p:nvSpPr>
            <p:cNvPr id="55" name="object 42"/>
            <p:cNvSpPr/>
            <p:nvPr/>
          </p:nvSpPr>
          <p:spPr>
            <a:xfrm>
              <a:off x="1991614" y="1930654"/>
              <a:ext cx="50800" cy="50800"/>
            </a:xfrm>
            <a:custGeom>
              <a:avLst/>
              <a:gdLst/>
              <a:ahLst/>
              <a:cxnLst/>
              <a:rect l="l" t="t" r="r" b="b"/>
              <a:pathLst>
                <a:path w="50800" h="50800">
                  <a:moveTo>
                    <a:pt x="25400" y="0"/>
                  </a:moveTo>
                  <a:lnTo>
                    <a:pt x="15516" y="1995"/>
                  </a:lnTo>
                  <a:lnTo>
                    <a:pt x="7442" y="7437"/>
                  </a:lnTo>
                  <a:lnTo>
                    <a:pt x="1997" y="15510"/>
                  </a:lnTo>
                  <a:lnTo>
                    <a:pt x="0" y="25400"/>
                  </a:lnTo>
                  <a:lnTo>
                    <a:pt x="1995" y="35283"/>
                  </a:lnTo>
                  <a:lnTo>
                    <a:pt x="7437" y="43357"/>
                  </a:lnTo>
                  <a:lnTo>
                    <a:pt x="15510" y="48802"/>
                  </a:lnTo>
                  <a:lnTo>
                    <a:pt x="25400" y="50800"/>
                  </a:lnTo>
                  <a:lnTo>
                    <a:pt x="35283" y="48804"/>
                  </a:lnTo>
                  <a:lnTo>
                    <a:pt x="43357" y="43362"/>
                  </a:lnTo>
                  <a:lnTo>
                    <a:pt x="48802" y="35289"/>
                  </a:lnTo>
                  <a:lnTo>
                    <a:pt x="50800" y="25400"/>
                  </a:lnTo>
                  <a:lnTo>
                    <a:pt x="48804" y="15510"/>
                  </a:lnTo>
                  <a:lnTo>
                    <a:pt x="43362" y="7437"/>
                  </a:lnTo>
                  <a:lnTo>
                    <a:pt x="35289" y="1995"/>
                  </a:lnTo>
                  <a:lnTo>
                    <a:pt x="25400" y="0"/>
                  </a:lnTo>
                  <a:close/>
                </a:path>
              </a:pathLst>
            </a:custGeom>
            <a:solidFill>
              <a:srgbClr val="119FFF"/>
            </a:solidFill>
          </p:spPr>
          <p:txBody>
            <a:bodyPr wrap="square" lIns="0" tIns="0" rIns="0" bIns="0" rtlCol="0"/>
            <a:lstStyle/>
            <a:p>
              <a:endParaRPr/>
            </a:p>
          </p:txBody>
        </p:sp>
        <p:sp>
          <p:nvSpPr>
            <p:cNvPr id="56" name="object 43"/>
            <p:cNvSpPr/>
            <p:nvPr/>
          </p:nvSpPr>
          <p:spPr>
            <a:xfrm>
              <a:off x="3449193" y="1999869"/>
              <a:ext cx="327025" cy="0"/>
            </a:xfrm>
            <a:custGeom>
              <a:avLst/>
              <a:gdLst/>
              <a:ahLst/>
              <a:cxnLst/>
              <a:rect l="l" t="t" r="r" b="b"/>
              <a:pathLst>
                <a:path w="327025">
                  <a:moveTo>
                    <a:pt x="326669" y="0"/>
                  </a:moveTo>
                  <a:lnTo>
                    <a:pt x="0" y="0"/>
                  </a:lnTo>
                </a:path>
              </a:pathLst>
            </a:custGeom>
            <a:ln w="25146">
              <a:solidFill>
                <a:srgbClr val="119FFF"/>
              </a:solidFill>
            </a:ln>
          </p:spPr>
          <p:txBody>
            <a:bodyPr wrap="square" lIns="0" tIns="0" rIns="0" bIns="0" rtlCol="0"/>
            <a:lstStyle/>
            <a:p>
              <a:endParaRPr/>
            </a:p>
          </p:txBody>
        </p:sp>
      </p:grpSp>
      <p:sp>
        <p:nvSpPr>
          <p:cNvPr id="75" name="object 27"/>
          <p:cNvSpPr txBox="1"/>
          <p:nvPr/>
        </p:nvSpPr>
        <p:spPr>
          <a:xfrm>
            <a:off x="9169400" y="130671"/>
            <a:ext cx="3327400" cy="320601"/>
          </a:xfrm>
          <a:prstGeom prst="rect">
            <a:avLst/>
          </a:prstGeom>
        </p:spPr>
        <p:txBody>
          <a:bodyPr vert="horz" wrap="square" lIns="0" tIns="12700" rIns="0" bIns="0" rtlCol="0">
            <a:spAutoFit/>
          </a:bodyPr>
          <a:lstStyle/>
          <a:p>
            <a:pPr marL="12700" algn="ctr">
              <a:lnSpc>
                <a:spcPct val="100000"/>
              </a:lnSpc>
              <a:spcBef>
                <a:spcPts val="100"/>
              </a:spcBef>
            </a:pPr>
            <a:r>
              <a:rPr lang="pt-BR" sz="2000" b="1" dirty="0" smtClean="0">
                <a:solidFill>
                  <a:srgbClr val="005CAA"/>
                </a:solidFill>
                <a:latin typeface="Arial"/>
                <a:cs typeface="Arial"/>
              </a:rPr>
              <a:t>VELOCIDADE</a:t>
            </a:r>
            <a:endParaRPr sz="2000" dirty="0">
              <a:latin typeface="Arial"/>
              <a:cs typeface="Arial"/>
            </a:endParaRPr>
          </a:p>
        </p:txBody>
      </p:sp>
      <p:sp>
        <p:nvSpPr>
          <p:cNvPr id="76" name="object 41"/>
          <p:cNvSpPr txBox="1"/>
          <p:nvPr/>
        </p:nvSpPr>
        <p:spPr>
          <a:xfrm>
            <a:off x="9664908" y="629128"/>
            <a:ext cx="2450465" cy="1256754"/>
          </a:xfrm>
          <a:prstGeom prst="rect">
            <a:avLst/>
          </a:prstGeom>
        </p:spPr>
        <p:txBody>
          <a:bodyPr vert="horz" wrap="square" lIns="0" tIns="12700" rIns="0" bIns="0" rtlCol="0">
            <a:spAutoFit/>
          </a:bodyPr>
          <a:lstStyle/>
          <a:p>
            <a:pPr marL="12700" algn="r">
              <a:lnSpc>
                <a:spcPct val="100000"/>
              </a:lnSpc>
              <a:spcBef>
                <a:spcPts val="100"/>
              </a:spcBef>
            </a:pPr>
            <a:r>
              <a:rPr lang="pt-BR" sz="1600" b="1" dirty="0" smtClean="0">
                <a:solidFill>
                  <a:schemeClr val="tx2">
                    <a:lumMod val="75000"/>
                  </a:schemeClr>
                </a:solidFill>
                <a:latin typeface="Arial"/>
                <a:cs typeface="Arial"/>
              </a:rPr>
              <a:t>Análise em tempo real.</a:t>
            </a:r>
          </a:p>
          <a:p>
            <a:pPr marL="12700" algn="r">
              <a:lnSpc>
                <a:spcPct val="100000"/>
              </a:lnSpc>
              <a:spcBef>
                <a:spcPts val="100"/>
              </a:spcBef>
            </a:pPr>
            <a:r>
              <a:rPr lang="pt-BR" sz="1600" b="1" dirty="0" smtClean="0">
                <a:solidFill>
                  <a:schemeClr val="tx2">
                    <a:lumMod val="75000"/>
                  </a:schemeClr>
                </a:solidFill>
                <a:latin typeface="Arial"/>
                <a:cs typeface="Arial"/>
              </a:rPr>
              <a:t>Exemplo: Ferramentas de streaming (Kafka, </a:t>
            </a:r>
            <a:r>
              <a:rPr lang="pt-BR" sz="1600" b="1" dirty="0" err="1" smtClean="0">
                <a:solidFill>
                  <a:schemeClr val="tx2">
                    <a:lumMod val="75000"/>
                  </a:schemeClr>
                </a:solidFill>
                <a:latin typeface="Arial"/>
                <a:cs typeface="Arial"/>
              </a:rPr>
              <a:t>Flink</a:t>
            </a:r>
            <a:r>
              <a:rPr lang="pt-BR" sz="1600" b="1" dirty="0" smtClean="0">
                <a:solidFill>
                  <a:schemeClr val="tx2">
                    <a:lumMod val="75000"/>
                  </a:schemeClr>
                </a:solidFill>
                <a:latin typeface="Arial"/>
                <a:cs typeface="Arial"/>
              </a:rPr>
              <a:t>) e automação de processos.</a:t>
            </a:r>
            <a:endParaRPr sz="1600" b="1" dirty="0">
              <a:solidFill>
                <a:schemeClr val="tx2">
                  <a:lumMod val="75000"/>
                </a:schemeClr>
              </a:solidFill>
              <a:latin typeface="Arial"/>
              <a:cs typeface="Arial"/>
            </a:endParaRPr>
          </a:p>
        </p:txBody>
      </p:sp>
      <p:sp>
        <p:nvSpPr>
          <p:cNvPr id="93" name="object 27"/>
          <p:cNvSpPr txBox="1"/>
          <p:nvPr/>
        </p:nvSpPr>
        <p:spPr>
          <a:xfrm>
            <a:off x="9387119" y="4442414"/>
            <a:ext cx="3327400" cy="320601"/>
          </a:xfrm>
          <a:prstGeom prst="rect">
            <a:avLst/>
          </a:prstGeom>
        </p:spPr>
        <p:txBody>
          <a:bodyPr vert="horz" wrap="square" lIns="0" tIns="12700" rIns="0" bIns="0" rtlCol="0">
            <a:spAutoFit/>
          </a:bodyPr>
          <a:lstStyle/>
          <a:p>
            <a:pPr marL="12700" algn="ctr">
              <a:lnSpc>
                <a:spcPct val="100000"/>
              </a:lnSpc>
              <a:spcBef>
                <a:spcPts val="100"/>
              </a:spcBef>
            </a:pPr>
            <a:r>
              <a:rPr lang="pt-BR" sz="2000" b="1" dirty="0" smtClean="0">
                <a:solidFill>
                  <a:srgbClr val="005CAA"/>
                </a:solidFill>
                <a:latin typeface="Arial"/>
                <a:cs typeface="Arial"/>
              </a:rPr>
              <a:t>VALOR</a:t>
            </a:r>
            <a:endParaRPr sz="2000" dirty="0">
              <a:latin typeface="Arial"/>
              <a:cs typeface="Arial"/>
            </a:endParaRPr>
          </a:p>
        </p:txBody>
      </p:sp>
      <p:sp>
        <p:nvSpPr>
          <p:cNvPr id="94" name="object 41"/>
          <p:cNvSpPr txBox="1"/>
          <p:nvPr/>
        </p:nvSpPr>
        <p:spPr>
          <a:xfrm>
            <a:off x="9677511" y="4930060"/>
            <a:ext cx="2450465" cy="1502976"/>
          </a:xfrm>
          <a:prstGeom prst="rect">
            <a:avLst/>
          </a:prstGeom>
        </p:spPr>
        <p:txBody>
          <a:bodyPr vert="horz" wrap="square" lIns="0" tIns="12700" rIns="0" bIns="0" rtlCol="0">
            <a:spAutoFit/>
          </a:bodyPr>
          <a:lstStyle/>
          <a:p>
            <a:pPr marL="12700" algn="r">
              <a:lnSpc>
                <a:spcPct val="100000"/>
              </a:lnSpc>
              <a:spcBef>
                <a:spcPts val="100"/>
              </a:spcBef>
            </a:pPr>
            <a:r>
              <a:rPr lang="pt-BR" sz="1600" b="1" dirty="0" smtClean="0">
                <a:solidFill>
                  <a:schemeClr val="tx2">
                    <a:lumMod val="75000"/>
                  </a:schemeClr>
                </a:solidFill>
                <a:latin typeface="Arial"/>
                <a:cs typeface="Arial"/>
              </a:rPr>
              <a:t>Transformar dados em insights acionáveis.</a:t>
            </a:r>
          </a:p>
          <a:p>
            <a:pPr marL="12700" algn="r">
              <a:lnSpc>
                <a:spcPct val="100000"/>
              </a:lnSpc>
              <a:spcBef>
                <a:spcPts val="100"/>
              </a:spcBef>
            </a:pPr>
            <a:r>
              <a:rPr lang="pt-BR" sz="1600" b="1" dirty="0" smtClean="0">
                <a:solidFill>
                  <a:schemeClr val="tx2">
                    <a:lumMod val="75000"/>
                  </a:schemeClr>
                </a:solidFill>
                <a:latin typeface="Arial"/>
                <a:cs typeface="Arial"/>
              </a:rPr>
              <a:t>Exemplo: Análise exploratória, </a:t>
            </a:r>
            <a:r>
              <a:rPr lang="pt-BR" sz="1600" b="1" dirty="0" err="1" smtClean="0">
                <a:solidFill>
                  <a:schemeClr val="tx2">
                    <a:lumMod val="75000"/>
                  </a:schemeClr>
                </a:solidFill>
                <a:latin typeface="Arial"/>
                <a:cs typeface="Arial"/>
              </a:rPr>
              <a:t>machine</a:t>
            </a:r>
            <a:r>
              <a:rPr lang="pt-BR" sz="1600" b="1" dirty="0" smtClean="0">
                <a:solidFill>
                  <a:schemeClr val="tx2">
                    <a:lumMod val="75000"/>
                  </a:schemeClr>
                </a:solidFill>
                <a:latin typeface="Arial"/>
                <a:cs typeface="Arial"/>
              </a:rPr>
              <a:t> </a:t>
            </a:r>
            <a:r>
              <a:rPr lang="pt-BR" sz="1600" b="1" dirty="0" err="1" smtClean="0">
                <a:solidFill>
                  <a:schemeClr val="tx2">
                    <a:lumMod val="75000"/>
                  </a:schemeClr>
                </a:solidFill>
                <a:latin typeface="Arial"/>
                <a:cs typeface="Arial"/>
              </a:rPr>
              <a:t>learning</a:t>
            </a:r>
            <a:r>
              <a:rPr lang="pt-BR" sz="1600" b="1" dirty="0" smtClean="0">
                <a:solidFill>
                  <a:schemeClr val="tx2">
                    <a:lumMod val="75000"/>
                  </a:schemeClr>
                </a:solidFill>
                <a:latin typeface="Arial"/>
                <a:cs typeface="Arial"/>
              </a:rPr>
              <a:t>, visualização (Tableau, Power BI).</a:t>
            </a:r>
            <a:endParaRPr sz="1600" b="1" dirty="0">
              <a:solidFill>
                <a:schemeClr val="tx2">
                  <a:lumMod val="75000"/>
                </a:schemeClr>
              </a:solidFill>
              <a:latin typeface="Arial"/>
              <a:cs typeface="Arial"/>
            </a:endParaRPr>
          </a:p>
        </p:txBody>
      </p:sp>
      <p:sp>
        <p:nvSpPr>
          <p:cNvPr id="102" name="object 27"/>
          <p:cNvSpPr txBox="1"/>
          <p:nvPr/>
        </p:nvSpPr>
        <p:spPr>
          <a:xfrm>
            <a:off x="5816282" y="4442415"/>
            <a:ext cx="3327400" cy="320601"/>
          </a:xfrm>
          <a:prstGeom prst="rect">
            <a:avLst/>
          </a:prstGeom>
        </p:spPr>
        <p:txBody>
          <a:bodyPr vert="horz" wrap="square" lIns="0" tIns="12700" rIns="0" bIns="0" rtlCol="0">
            <a:spAutoFit/>
          </a:bodyPr>
          <a:lstStyle/>
          <a:p>
            <a:pPr marL="12700" algn="ctr">
              <a:lnSpc>
                <a:spcPct val="100000"/>
              </a:lnSpc>
              <a:spcBef>
                <a:spcPts val="100"/>
              </a:spcBef>
            </a:pPr>
            <a:r>
              <a:rPr lang="pt-BR" sz="2000" b="1" dirty="0" smtClean="0">
                <a:solidFill>
                  <a:srgbClr val="005CAA"/>
                </a:solidFill>
                <a:latin typeface="Arial"/>
                <a:cs typeface="Arial"/>
              </a:rPr>
              <a:t>VERACIDADE</a:t>
            </a:r>
            <a:endParaRPr sz="2000" dirty="0">
              <a:latin typeface="Arial"/>
              <a:cs typeface="Arial"/>
            </a:endParaRPr>
          </a:p>
        </p:txBody>
      </p:sp>
      <p:sp>
        <p:nvSpPr>
          <p:cNvPr id="103" name="object 41"/>
          <p:cNvSpPr txBox="1"/>
          <p:nvPr/>
        </p:nvSpPr>
        <p:spPr>
          <a:xfrm>
            <a:off x="6164170" y="4926518"/>
            <a:ext cx="2450465" cy="1749197"/>
          </a:xfrm>
          <a:prstGeom prst="rect">
            <a:avLst/>
          </a:prstGeom>
        </p:spPr>
        <p:txBody>
          <a:bodyPr vert="horz" wrap="square" lIns="0" tIns="12700" rIns="0" bIns="0" rtlCol="0">
            <a:spAutoFit/>
          </a:bodyPr>
          <a:lstStyle/>
          <a:p>
            <a:pPr marL="12700">
              <a:lnSpc>
                <a:spcPct val="100000"/>
              </a:lnSpc>
              <a:spcBef>
                <a:spcPts val="100"/>
              </a:spcBef>
            </a:pPr>
            <a:r>
              <a:rPr lang="pt-BR" sz="1600" b="1" dirty="0" smtClean="0">
                <a:solidFill>
                  <a:schemeClr val="tx2">
                    <a:lumMod val="75000"/>
                  </a:schemeClr>
                </a:solidFill>
                <a:latin typeface="Arial"/>
                <a:cs typeface="Arial"/>
              </a:rPr>
              <a:t>Qualidade e confiabilidade dos dados.</a:t>
            </a:r>
          </a:p>
          <a:p>
            <a:pPr marL="12700">
              <a:lnSpc>
                <a:spcPct val="100000"/>
              </a:lnSpc>
              <a:spcBef>
                <a:spcPts val="100"/>
              </a:spcBef>
            </a:pPr>
            <a:r>
              <a:rPr lang="pt-BR" sz="1600" b="1" dirty="0" smtClean="0">
                <a:solidFill>
                  <a:schemeClr val="tx2">
                    <a:lumMod val="75000"/>
                  </a:schemeClr>
                </a:solidFill>
                <a:latin typeface="Arial"/>
                <a:cs typeface="Arial"/>
              </a:rPr>
              <a:t>Exemplo: Governança e monitoramento de dados para identificar anomalias.</a:t>
            </a:r>
            <a:endParaRPr sz="1600" b="1" dirty="0">
              <a:solidFill>
                <a:schemeClr val="tx2">
                  <a:lumMod val="75000"/>
                </a:schemeClr>
              </a:solidFill>
              <a:latin typeface="Arial"/>
              <a:cs typeface="Arial"/>
            </a:endParaRPr>
          </a:p>
        </p:txBody>
      </p:sp>
      <p:grpSp>
        <p:nvGrpSpPr>
          <p:cNvPr id="84" name="object 37"/>
          <p:cNvGrpSpPr/>
          <p:nvPr/>
        </p:nvGrpSpPr>
        <p:grpSpPr>
          <a:xfrm flipH="1" flipV="1">
            <a:off x="6103120" y="4442277"/>
            <a:ext cx="2126427" cy="379307"/>
            <a:chOff x="1991614" y="1930654"/>
            <a:chExt cx="2371725" cy="454659"/>
          </a:xfrm>
        </p:grpSpPr>
        <p:sp>
          <p:nvSpPr>
            <p:cNvPr id="85" name="object 38"/>
            <p:cNvSpPr/>
            <p:nvPr/>
          </p:nvSpPr>
          <p:spPr>
            <a:xfrm>
              <a:off x="3813048" y="1956816"/>
              <a:ext cx="525145" cy="403225"/>
            </a:xfrm>
            <a:custGeom>
              <a:avLst/>
              <a:gdLst/>
              <a:ahLst/>
              <a:cxnLst/>
              <a:rect l="l" t="t" r="r" b="b"/>
              <a:pathLst>
                <a:path w="525145" h="403225">
                  <a:moveTo>
                    <a:pt x="0" y="0"/>
                  </a:moveTo>
                  <a:lnTo>
                    <a:pt x="524802" y="402932"/>
                  </a:lnTo>
                </a:path>
              </a:pathLst>
            </a:custGeom>
            <a:ln w="12699">
              <a:solidFill>
                <a:srgbClr val="119FFF"/>
              </a:solidFill>
            </a:ln>
          </p:spPr>
          <p:txBody>
            <a:bodyPr wrap="square" lIns="0" tIns="0" rIns="0" bIns="0" rtlCol="0"/>
            <a:lstStyle/>
            <a:p>
              <a:endParaRPr/>
            </a:p>
          </p:txBody>
        </p:sp>
        <p:sp>
          <p:nvSpPr>
            <p:cNvPr id="86" name="object 39"/>
            <p:cNvSpPr/>
            <p:nvPr/>
          </p:nvSpPr>
          <p:spPr>
            <a:xfrm>
              <a:off x="4312450" y="2334348"/>
              <a:ext cx="50800" cy="50800"/>
            </a:xfrm>
            <a:custGeom>
              <a:avLst/>
              <a:gdLst/>
              <a:ahLst/>
              <a:cxnLst/>
              <a:rect l="l" t="t" r="r" b="b"/>
              <a:pathLst>
                <a:path w="50800" h="50800">
                  <a:moveTo>
                    <a:pt x="25400" y="0"/>
                  </a:moveTo>
                  <a:lnTo>
                    <a:pt x="15510" y="1995"/>
                  </a:lnTo>
                  <a:lnTo>
                    <a:pt x="7437" y="7437"/>
                  </a:lnTo>
                  <a:lnTo>
                    <a:pt x="1995" y="15510"/>
                  </a:lnTo>
                  <a:lnTo>
                    <a:pt x="0" y="25400"/>
                  </a:lnTo>
                  <a:lnTo>
                    <a:pt x="1997" y="35289"/>
                  </a:lnTo>
                  <a:lnTo>
                    <a:pt x="7442" y="43362"/>
                  </a:lnTo>
                  <a:lnTo>
                    <a:pt x="15516" y="48804"/>
                  </a:lnTo>
                  <a:lnTo>
                    <a:pt x="25400" y="50800"/>
                  </a:lnTo>
                  <a:lnTo>
                    <a:pt x="35289" y="48802"/>
                  </a:lnTo>
                  <a:lnTo>
                    <a:pt x="43362" y="43357"/>
                  </a:lnTo>
                  <a:lnTo>
                    <a:pt x="48804" y="35283"/>
                  </a:lnTo>
                  <a:lnTo>
                    <a:pt x="50800" y="25400"/>
                  </a:lnTo>
                  <a:lnTo>
                    <a:pt x="48802" y="15510"/>
                  </a:lnTo>
                  <a:lnTo>
                    <a:pt x="43357" y="7437"/>
                  </a:lnTo>
                  <a:lnTo>
                    <a:pt x="35283" y="1995"/>
                  </a:lnTo>
                  <a:lnTo>
                    <a:pt x="25400" y="0"/>
                  </a:lnTo>
                  <a:close/>
                </a:path>
              </a:pathLst>
            </a:custGeom>
            <a:solidFill>
              <a:srgbClr val="119FFF"/>
            </a:solidFill>
          </p:spPr>
          <p:txBody>
            <a:bodyPr wrap="square" lIns="0" tIns="0" rIns="0" bIns="0" rtlCol="0"/>
            <a:lstStyle/>
            <a:p>
              <a:endParaRPr/>
            </a:p>
          </p:txBody>
        </p:sp>
        <p:sp>
          <p:nvSpPr>
            <p:cNvPr id="87" name="object 40"/>
            <p:cNvSpPr/>
            <p:nvPr/>
          </p:nvSpPr>
          <p:spPr>
            <a:xfrm>
              <a:off x="3947541" y="1993773"/>
              <a:ext cx="138430" cy="106045"/>
            </a:xfrm>
            <a:custGeom>
              <a:avLst/>
              <a:gdLst/>
              <a:ahLst/>
              <a:cxnLst/>
              <a:rect l="l" t="t" r="r" b="b"/>
              <a:pathLst>
                <a:path w="138429" h="106044">
                  <a:moveTo>
                    <a:pt x="0" y="0"/>
                  </a:moveTo>
                  <a:lnTo>
                    <a:pt x="138036" y="105981"/>
                  </a:lnTo>
                </a:path>
              </a:pathLst>
            </a:custGeom>
            <a:ln w="25146">
              <a:solidFill>
                <a:srgbClr val="119FFF"/>
              </a:solidFill>
            </a:ln>
          </p:spPr>
          <p:txBody>
            <a:bodyPr wrap="square" lIns="0" tIns="0" rIns="0" bIns="0" rtlCol="0"/>
            <a:lstStyle/>
            <a:p>
              <a:endParaRPr/>
            </a:p>
          </p:txBody>
        </p:sp>
        <p:sp>
          <p:nvSpPr>
            <p:cNvPr id="88" name="object 41"/>
            <p:cNvSpPr/>
            <p:nvPr/>
          </p:nvSpPr>
          <p:spPr>
            <a:xfrm>
              <a:off x="2017014" y="1956054"/>
              <a:ext cx="1798955" cy="0"/>
            </a:xfrm>
            <a:custGeom>
              <a:avLst/>
              <a:gdLst/>
              <a:ahLst/>
              <a:cxnLst/>
              <a:rect l="l" t="t" r="r" b="b"/>
              <a:pathLst>
                <a:path w="1798954">
                  <a:moveTo>
                    <a:pt x="1798408" y="0"/>
                  </a:moveTo>
                  <a:lnTo>
                    <a:pt x="0" y="0"/>
                  </a:lnTo>
                </a:path>
              </a:pathLst>
            </a:custGeom>
            <a:ln w="12700">
              <a:solidFill>
                <a:srgbClr val="119FFF"/>
              </a:solidFill>
            </a:ln>
          </p:spPr>
          <p:txBody>
            <a:bodyPr wrap="square" lIns="0" tIns="0" rIns="0" bIns="0" rtlCol="0"/>
            <a:lstStyle/>
            <a:p>
              <a:endParaRPr/>
            </a:p>
          </p:txBody>
        </p:sp>
        <p:sp>
          <p:nvSpPr>
            <p:cNvPr id="89" name="object 42"/>
            <p:cNvSpPr/>
            <p:nvPr/>
          </p:nvSpPr>
          <p:spPr>
            <a:xfrm>
              <a:off x="1991614" y="1930654"/>
              <a:ext cx="50800" cy="50800"/>
            </a:xfrm>
            <a:custGeom>
              <a:avLst/>
              <a:gdLst/>
              <a:ahLst/>
              <a:cxnLst/>
              <a:rect l="l" t="t" r="r" b="b"/>
              <a:pathLst>
                <a:path w="50800" h="50800">
                  <a:moveTo>
                    <a:pt x="25400" y="0"/>
                  </a:moveTo>
                  <a:lnTo>
                    <a:pt x="15516" y="1995"/>
                  </a:lnTo>
                  <a:lnTo>
                    <a:pt x="7442" y="7437"/>
                  </a:lnTo>
                  <a:lnTo>
                    <a:pt x="1997" y="15510"/>
                  </a:lnTo>
                  <a:lnTo>
                    <a:pt x="0" y="25400"/>
                  </a:lnTo>
                  <a:lnTo>
                    <a:pt x="1995" y="35283"/>
                  </a:lnTo>
                  <a:lnTo>
                    <a:pt x="7437" y="43357"/>
                  </a:lnTo>
                  <a:lnTo>
                    <a:pt x="15510" y="48802"/>
                  </a:lnTo>
                  <a:lnTo>
                    <a:pt x="25400" y="50800"/>
                  </a:lnTo>
                  <a:lnTo>
                    <a:pt x="35283" y="48804"/>
                  </a:lnTo>
                  <a:lnTo>
                    <a:pt x="43357" y="43362"/>
                  </a:lnTo>
                  <a:lnTo>
                    <a:pt x="48802" y="35289"/>
                  </a:lnTo>
                  <a:lnTo>
                    <a:pt x="50800" y="25400"/>
                  </a:lnTo>
                  <a:lnTo>
                    <a:pt x="48804" y="15510"/>
                  </a:lnTo>
                  <a:lnTo>
                    <a:pt x="43362" y="7437"/>
                  </a:lnTo>
                  <a:lnTo>
                    <a:pt x="35289" y="1995"/>
                  </a:lnTo>
                  <a:lnTo>
                    <a:pt x="25400" y="0"/>
                  </a:lnTo>
                  <a:close/>
                </a:path>
              </a:pathLst>
            </a:custGeom>
            <a:solidFill>
              <a:srgbClr val="119FFF"/>
            </a:solidFill>
          </p:spPr>
          <p:txBody>
            <a:bodyPr wrap="square" lIns="0" tIns="0" rIns="0" bIns="0" rtlCol="0"/>
            <a:lstStyle/>
            <a:p>
              <a:endParaRPr/>
            </a:p>
          </p:txBody>
        </p:sp>
        <p:sp>
          <p:nvSpPr>
            <p:cNvPr id="90" name="object 43"/>
            <p:cNvSpPr/>
            <p:nvPr/>
          </p:nvSpPr>
          <p:spPr>
            <a:xfrm>
              <a:off x="3449193" y="1999869"/>
              <a:ext cx="327025" cy="0"/>
            </a:xfrm>
            <a:custGeom>
              <a:avLst/>
              <a:gdLst/>
              <a:ahLst/>
              <a:cxnLst/>
              <a:rect l="l" t="t" r="r" b="b"/>
              <a:pathLst>
                <a:path w="327025">
                  <a:moveTo>
                    <a:pt x="326669" y="0"/>
                  </a:moveTo>
                  <a:lnTo>
                    <a:pt x="0" y="0"/>
                  </a:lnTo>
                </a:path>
              </a:pathLst>
            </a:custGeom>
            <a:ln w="25146">
              <a:solidFill>
                <a:srgbClr val="119FFF"/>
              </a:solidFill>
            </a:ln>
          </p:spPr>
          <p:txBody>
            <a:bodyPr wrap="square" lIns="0" tIns="0" rIns="0" bIns="0" rtlCol="0"/>
            <a:lstStyle/>
            <a:p>
              <a:endParaRPr/>
            </a:p>
          </p:txBody>
        </p:sp>
      </p:grpSp>
      <p:grpSp>
        <p:nvGrpSpPr>
          <p:cNvPr id="91" name="object 37"/>
          <p:cNvGrpSpPr/>
          <p:nvPr/>
        </p:nvGrpSpPr>
        <p:grpSpPr>
          <a:xfrm flipV="1">
            <a:off x="9939250" y="172229"/>
            <a:ext cx="2252750" cy="360137"/>
            <a:chOff x="1991614" y="1930654"/>
            <a:chExt cx="2371725" cy="454659"/>
          </a:xfrm>
        </p:grpSpPr>
        <p:sp>
          <p:nvSpPr>
            <p:cNvPr id="92" name="object 38"/>
            <p:cNvSpPr/>
            <p:nvPr/>
          </p:nvSpPr>
          <p:spPr>
            <a:xfrm>
              <a:off x="3813048" y="1956816"/>
              <a:ext cx="525145" cy="403225"/>
            </a:xfrm>
            <a:custGeom>
              <a:avLst/>
              <a:gdLst/>
              <a:ahLst/>
              <a:cxnLst/>
              <a:rect l="l" t="t" r="r" b="b"/>
              <a:pathLst>
                <a:path w="525145" h="403225">
                  <a:moveTo>
                    <a:pt x="0" y="0"/>
                  </a:moveTo>
                  <a:lnTo>
                    <a:pt x="524802" y="402932"/>
                  </a:lnTo>
                </a:path>
              </a:pathLst>
            </a:custGeom>
            <a:ln w="12699">
              <a:solidFill>
                <a:srgbClr val="119FFF"/>
              </a:solidFill>
            </a:ln>
          </p:spPr>
          <p:txBody>
            <a:bodyPr wrap="square" lIns="0" tIns="0" rIns="0" bIns="0" rtlCol="0"/>
            <a:lstStyle/>
            <a:p>
              <a:endParaRPr/>
            </a:p>
          </p:txBody>
        </p:sp>
        <p:sp>
          <p:nvSpPr>
            <p:cNvPr id="111" name="object 39"/>
            <p:cNvSpPr/>
            <p:nvPr/>
          </p:nvSpPr>
          <p:spPr>
            <a:xfrm>
              <a:off x="4312450" y="2334348"/>
              <a:ext cx="50800" cy="50800"/>
            </a:xfrm>
            <a:custGeom>
              <a:avLst/>
              <a:gdLst/>
              <a:ahLst/>
              <a:cxnLst/>
              <a:rect l="l" t="t" r="r" b="b"/>
              <a:pathLst>
                <a:path w="50800" h="50800">
                  <a:moveTo>
                    <a:pt x="25400" y="0"/>
                  </a:moveTo>
                  <a:lnTo>
                    <a:pt x="15510" y="1995"/>
                  </a:lnTo>
                  <a:lnTo>
                    <a:pt x="7437" y="7437"/>
                  </a:lnTo>
                  <a:lnTo>
                    <a:pt x="1995" y="15510"/>
                  </a:lnTo>
                  <a:lnTo>
                    <a:pt x="0" y="25400"/>
                  </a:lnTo>
                  <a:lnTo>
                    <a:pt x="1997" y="35289"/>
                  </a:lnTo>
                  <a:lnTo>
                    <a:pt x="7442" y="43362"/>
                  </a:lnTo>
                  <a:lnTo>
                    <a:pt x="15516" y="48804"/>
                  </a:lnTo>
                  <a:lnTo>
                    <a:pt x="25400" y="50800"/>
                  </a:lnTo>
                  <a:lnTo>
                    <a:pt x="35289" y="48802"/>
                  </a:lnTo>
                  <a:lnTo>
                    <a:pt x="43362" y="43357"/>
                  </a:lnTo>
                  <a:lnTo>
                    <a:pt x="48804" y="35283"/>
                  </a:lnTo>
                  <a:lnTo>
                    <a:pt x="50800" y="25400"/>
                  </a:lnTo>
                  <a:lnTo>
                    <a:pt x="48802" y="15510"/>
                  </a:lnTo>
                  <a:lnTo>
                    <a:pt x="43357" y="7437"/>
                  </a:lnTo>
                  <a:lnTo>
                    <a:pt x="35283" y="1995"/>
                  </a:lnTo>
                  <a:lnTo>
                    <a:pt x="25400" y="0"/>
                  </a:lnTo>
                  <a:close/>
                </a:path>
              </a:pathLst>
            </a:custGeom>
            <a:solidFill>
              <a:srgbClr val="119FFF"/>
            </a:solidFill>
          </p:spPr>
          <p:txBody>
            <a:bodyPr wrap="square" lIns="0" tIns="0" rIns="0" bIns="0" rtlCol="0"/>
            <a:lstStyle/>
            <a:p>
              <a:endParaRPr/>
            </a:p>
          </p:txBody>
        </p:sp>
        <p:sp>
          <p:nvSpPr>
            <p:cNvPr id="112" name="object 40"/>
            <p:cNvSpPr/>
            <p:nvPr/>
          </p:nvSpPr>
          <p:spPr>
            <a:xfrm>
              <a:off x="3947541" y="1993773"/>
              <a:ext cx="138430" cy="106045"/>
            </a:xfrm>
            <a:custGeom>
              <a:avLst/>
              <a:gdLst/>
              <a:ahLst/>
              <a:cxnLst/>
              <a:rect l="l" t="t" r="r" b="b"/>
              <a:pathLst>
                <a:path w="138429" h="106044">
                  <a:moveTo>
                    <a:pt x="0" y="0"/>
                  </a:moveTo>
                  <a:lnTo>
                    <a:pt x="138036" y="105981"/>
                  </a:lnTo>
                </a:path>
              </a:pathLst>
            </a:custGeom>
            <a:ln w="25146">
              <a:solidFill>
                <a:srgbClr val="119FFF"/>
              </a:solidFill>
            </a:ln>
          </p:spPr>
          <p:txBody>
            <a:bodyPr wrap="square" lIns="0" tIns="0" rIns="0" bIns="0" rtlCol="0"/>
            <a:lstStyle/>
            <a:p>
              <a:endParaRPr/>
            </a:p>
          </p:txBody>
        </p:sp>
        <p:sp>
          <p:nvSpPr>
            <p:cNvPr id="113" name="object 41"/>
            <p:cNvSpPr/>
            <p:nvPr/>
          </p:nvSpPr>
          <p:spPr>
            <a:xfrm>
              <a:off x="2017014" y="1956054"/>
              <a:ext cx="1798955" cy="0"/>
            </a:xfrm>
            <a:custGeom>
              <a:avLst/>
              <a:gdLst/>
              <a:ahLst/>
              <a:cxnLst/>
              <a:rect l="l" t="t" r="r" b="b"/>
              <a:pathLst>
                <a:path w="1798954">
                  <a:moveTo>
                    <a:pt x="1798408" y="0"/>
                  </a:moveTo>
                  <a:lnTo>
                    <a:pt x="0" y="0"/>
                  </a:lnTo>
                </a:path>
              </a:pathLst>
            </a:custGeom>
            <a:ln w="12700">
              <a:solidFill>
                <a:srgbClr val="119FFF"/>
              </a:solidFill>
            </a:ln>
          </p:spPr>
          <p:txBody>
            <a:bodyPr wrap="square" lIns="0" tIns="0" rIns="0" bIns="0" rtlCol="0"/>
            <a:lstStyle/>
            <a:p>
              <a:endParaRPr/>
            </a:p>
          </p:txBody>
        </p:sp>
        <p:sp>
          <p:nvSpPr>
            <p:cNvPr id="114" name="object 42"/>
            <p:cNvSpPr/>
            <p:nvPr/>
          </p:nvSpPr>
          <p:spPr>
            <a:xfrm>
              <a:off x="1991614" y="1930654"/>
              <a:ext cx="50800" cy="50800"/>
            </a:xfrm>
            <a:custGeom>
              <a:avLst/>
              <a:gdLst/>
              <a:ahLst/>
              <a:cxnLst/>
              <a:rect l="l" t="t" r="r" b="b"/>
              <a:pathLst>
                <a:path w="50800" h="50800">
                  <a:moveTo>
                    <a:pt x="25400" y="0"/>
                  </a:moveTo>
                  <a:lnTo>
                    <a:pt x="15516" y="1995"/>
                  </a:lnTo>
                  <a:lnTo>
                    <a:pt x="7442" y="7437"/>
                  </a:lnTo>
                  <a:lnTo>
                    <a:pt x="1997" y="15510"/>
                  </a:lnTo>
                  <a:lnTo>
                    <a:pt x="0" y="25400"/>
                  </a:lnTo>
                  <a:lnTo>
                    <a:pt x="1995" y="35283"/>
                  </a:lnTo>
                  <a:lnTo>
                    <a:pt x="7437" y="43357"/>
                  </a:lnTo>
                  <a:lnTo>
                    <a:pt x="15510" y="48802"/>
                  </a:lnTo>
                  <a:lnTo>
                    <a:pt x="25400" y="50800"/>
                  </a:lnTo>
                  <a:lnTo>
                    <a:pt x="35283" y="48804"/>
                  </a:lnTo>
                  <a:lnTo>
                    <a:pt x="43357" y="43362"/>
                  </a:lnTo>
                  <a:lnTo>
                    <a:pt x="48802" y="35289"/>
                  </a:lnTo>
                  <a:lnTo>
                    <a:pt x="50800" y="25400"/>
                  </a:lnTo>
                  <a:lnTo>
                    <a:pt x="48804" y="15510"/>
                  </a:lnTo>
                  <a:lnTo>
                    <a:pt x="43362" y="7437"/>
                  </a:lnTo>
                  <a:lnTo>
                    <a:pt x="35289" y="1995"/>
                  </a:lnTo>
                  <a:lnTo>
                    <a:pt x="25400" y="0"/>
                  </a:lnTo>
                  <a:close/>
                </a:path>
              </a:pathLst>
            </a:custGeom>
            <a:solidFill>
              <a:srgbClr val="119FFF"/>
            </a:solidFill>
          </p:spPr>
          <p:txBody>
            <a:bodyPr wrap="square" lIns="0" tIns="0" rIns="0" bIns="0" rtlCol="0"/>
            <a:lstStyle/>
            <a:p>
              <a:endParaRPr/>
            </a:p>
          </p:txBody>
        </p:sp>
        <p:sp>
          <p:nvSpPr>
            <p:cNvPr id="115" name="object 43"/>
            <p:cNvSpPr/>
            <p:nvPr/>
          </p:nvSpPr>
          <p:spPr>
            <a:xfrm>
              <a:off x="3449193" y="1999869"/>
              <a:ext cx="327025" cy="0"/>
            </a:xfrm>
            <a:custGeom>
              <a:avLst/>
              <a:gdLst/>
              <a:ahLst/>
              <a:cxnLst/>
              <a:rect l="l" t="t" r="r" b="b"/>
              <a:pathLst>
                <a:path w="327025">
                  <a:moveTo>
                    <a:pt x="326669" y="0"/>
                  </a:moveTo>
                  <a:lnTo>
                    <a:pt x="0" y="0"/>
                  </a:lnTo>
                </a:path>
              </a:pathLst>
            </a:custGeom>
            <a:ln w="25146">
              <a:solidFill>
                <a:srgbClr val="119FFF"/>
              </a:solidFill>
            </a:ln>
          </p:spPr>
          <p:txBody>
            <a:bodyPr wrap="square" lIns="0" tIns="0" rIns="0" bIns="0" rtlCol="0"/>
            <a:lstStyle/>
            <a:p>
              <a:endParaRPr/>
            </a:p>
          </p:txBody>
        </p:sp>
      </p:grpSp>
      <p:grpSp>
        <p:nvGrpSpPr>
          <p:cNvPr id="116" name="object 37"/>
          <p:cNvGrpSpPr/>
          <p:nvPr/>
        </p:nvGrpSpPr>
        <p:grpSpPr>
          <a:xfrm flipV="1">
            <a:off x="9939250" y="4461447"/>
            <a:ext cx="2252750" cy="360137"/>
            <a:chOff x="1991614" y="1930654"/>
            <a:chExt cx="2371725" cy="454659"/>
          </a:xfrm>
        </p:grpSpPr>
        <p:sp>
          <p:nvSpPr>
            <p:cNvPr id="117" name="object 38"/>
            <p:cNvSpPr/>
            <p:nvPr/>
          </p:nvSpPr>
          <p:spPr>
            <a:xfrm>
              <a:off x="3813048" y="1956816"/>
              <a:ext cx="525145" cy="403225"/>
            </a:xfrm>
            <a:custGeom>
              <a:avLst/>
              <a:gdLst/>
              <a:ahLst/>
              <a:cxnLst/>
              <a:rect l="l" t="t" r="r" b="b"/>
              <a:pathLst>
                <a:path w="525145" h="403225">
                  <a:moveTo>
                    <a:pt x="0" y="0"/>
                  </a:moveTo>
                  <a:lnTo>
                    <a:pt x="524802" y="402932"/>
                  </a:lnTo>
                </a:path>
              </a:pathLst>
            </a:custGeom>
            <a:ln w="12699">
              <a:solidFill>
                <a:srgbClr val="119FFF"/>
              </a:solidFill>
            </a:ln>
          </p:spPr>
          <p:txBody>
            <a:bodyPr wrap="square" lIns="0" tIns="0" rIns="0" bIns="0" rtlCol="0"/>
            <a:lstStyle/>
            <a:p>
              <a:endParaRPr/>
            </a:p>
          </p:txBody>
        </p:sp>
        <p:sp>
          <p:nvSpPr>
            <p:cNvPr id="118" name="object 39"/>
            <p:cNvSpPr/>
            <p:nvPr/>
          </p:nvSpPr>
          <p:spPr>
            <a:xfrm>
              <a:off x="4312450" y="2334348"/>
              <a:ext cx="50800" cy="50800"/>
            </a:xfrm>
            <a:custGeom>
              <a:avLst/>
              <a:gdLst/>
              <a:ahLst/>
              <a:cxnLst/>
              <a:rect l="l" t="t" r="r" b="b"/>
              <a:pathLst>
                <a:path w="50800" h="50800">
                  <a:moveTo>
                    <a:pt x="25400" y="0"/>
                  </a:moveTo>
                  <a:lnTo>
                    <a:pt x="15510" y="1995"/>
                  </a:lnTo>
                  <a:lnTo>
                    <a:pt x="7437" y="7437"/>
                  </a:lnTo>
                  <a:lnTo>
                    <a:pt x="1995" y="15510"/>
                  </a:lnTo>
                  <a:lnTo>
                    <a:pt x="0" y="25400"/>
                  </a:lnTo>
                  <a:lnTo>
                    <a:pt x="1997" y="35289"/>
                  </a:lnTo>
                  <a:lnTo>
                    <a:pt x="7442" y="43362"/>
                  </a:lnTo>
                  <a:lnTo>
                    <a:pt x="15516" y="48804"/>
                  </a:lnTo>
                  <a:lnTo>
                    <a:pt x="25400" y="50800"/>
                  </a:lnTo>
                  <a:lnTo>
                    <a:pt x="35289" y="48802"/>
                  </a:lnTo>
                  <a:lnTo>
                    <a:pt x="43362" y="43357"/>
                  </a:lnTo>
                  <a:lnTo>
                    <a:pt x="48804" y="35283"/>
                  </a:lnTo>
                  <a:lnTo>
                    <a:pt x="50800" y="25400"/>
                  </a:lnTo>
                  <a:lnTo>
                    <a:pt x="48802" y="15510"/>
                  </a:lnTo>
                  <a:lnTo>
                    <a:pt x="43357" y="7437"/>
                  </a:lnTo>
                  <a:lnTo>
                    <a:pt x="35283" y="1995"/>
                  </a:lnTo>
                  <a:lnTo>
                    <a:pt x="25400" y="0"/>
                  </a:lnTo>
                  <a:close/>
                </a:path>
              </a:pathLst>
            </a:custGeom>
            <a:solidFill>
              <a:srgbClr val="119FFF"/>
            </a:solidFill>
          </p:spPr>
          <p:txBody>
            <a:bodyPr wrap="square" lIns="0" tIns="0" rIns="0" bIns="0" rtlCol="0"/>
            <a:lstStyle/>
            <a:p>
              <a:endParaRPr/>
            </a:p>
          </p:txBody>
        </p:sp>
        <p:sp>
          <p:nvSpPr>
            <p:cNvPr id="119" name="object 40"/>
            <p:cNvSpPr/>
            <p:nvPr/>
          </p:nvSpPr>
          <p:spPr>
            <a:xfrm>
              <a:off x="3947541" y="1993773"/>
              <a:ext cx="138430" cy="106045"/>
            </a:xfrm>
            <a:custGeom>
              <a:avLst/>
              <a:gdLst/>
              <a:ahLst/>
              <a:cxnLst/>
              <a:rect l="l" t="t" r="r" b="b"/>
              <a:pathLst>
                <a:path w="138429" h="106044">
                  <a:moveTo>
                    <a:pt x="0" y="0"/>
                  </a:moveTo>
                  <a:lnTo>
                    <a:pt x="138036" y="105981"/>
                  </a:lnTo>
                </a:path>
              </a:pathLst>
            </a:custGeom>
            <a:ln w="25146">
              <a:solidFill>
                <a:srgbClr val="119FFF"/>
              </a:solidFill>
            </a:ln>
          </p:spPr>
          <p:txBody>
            <a:bodyPr wrap="square" lIns="0" tIns="0" rIns="0" bIns="0" rtlCol="0"/>
            <a:lstStyle/>
            <a:p>
              <a:endParaRPr/>
            </a:p>
          </p:txBody>
        </p:sp>
        <p:sp>
          <p:nvSpPr>
            <p:cNvPr id="120" name="object 41"/>
            <p:cNvSpPr/>
            <p:nvPr/>
          </p:nvSpPr>
          <p:spPr>
            <a:xfrm>
              <a:off x="2017014" y="1956054"/>
              <a:ext cx="1798955" cy="0"/>
            </a:xfrm>
            <a:custGeom>
              <a:avLst/>
              <a:gdLst/>
              <a:ahLst/>
              <a:cxnLst/>
              <a:rect l="l" t="t" r="r" b="b"/>
              <a:pathLst>
                <a:path w="1798954">
                  <a:moveTo>
                    <a:pt x="1798408" y="0"/>
                  </a:moveTo>
                  <a:lnTo>
                    <a:pt x="0" y="0"/>
                  </a:lnTo>
                </a:path>
              </a:pathLst>
            </a:custGeom>
            <a:ln w="12700">
              <a:solidFill>
                <a:srgbClr val="119FFF"/>
              </a:solidFill>
            </a:ln>
          </p:spPr>
          <p:txBody>
            <a:bodyPr wrap="square" lIns="0" tIns="0" rIns="0" bIns="0" rtlCol="0"/>
            <a:lstStyle/>
            <a:p>
              <a:endParaRPr/>
            </a:p>
          </p:txBody>
        </p:sp>
        <p:sp>
          <p:nvSpPr>
            <p:cNvPr id="121" name="object 42"/>
            <p:cNvSpPr/>
            <p:nvPr/>
          </p:nvSpPr>
          <p:spPr>
            <a:xfrm>
              <a:off x="1991614" y="1930654"/>
              <a:ext cx="50800" cy="50800"/>
            </a:xfrm>
            <a:custGeom>
              <a:avLst/>
              <a:gdLst/>
              <a:ahLst/>
              <a:cxnLst/>
              <a:rect l="l" t="t" r="r" b="b"/>
              <a:pathLst>
                <a:path w="50800" h="50800">
                  <a:moveTo>
                    <a:pt x="25400" y="0"/>
                  </a:moveTo>
                  <a:lnTo>
                    <a:pt x="15516" y="1995"/>
                  </a:lnTo>
                  <a:lnTo>
                    <a:pt x="7442" y="7437"/>
                  </a:lnTo>
                  <a:lnTo>
                    <a:pt x="1997" y="15510"/>
                  </a:lnTo>
                  <a:lnTo>
                    <a:pt x="0" y="25400"/>
                  </a:lnTo>
                  <a:lnTo>
                    <a:pt x="1995" y="35283"/>
                  </a:lnTo>
                  <a:lnTo>
                    <a:pt x="7437" y="43357"/>
                  </a:lnTo>
                  <a:lnTo>
                    <a:pt x="15510" y="48802"/>
                  </a:lnTo>
                  <a:lnTo>
                    <a:pt x="25400" y="50800"/>
                  </a:lnTo>
                  <a:lnTo>
                    <a:pt x="35283" y="48804"/>
                  </a:lnTo>
                  <a:lnTo>
                    <a:pt x="43357" y="43362"/>
                  </a:lnTo>
                  <a:lnTo>
                    <a:pt x="48802" y="35289"/>
                  </a:lnTo>
                  <a:lnTo>
                    <a:pt x="50800" y="25400"/>
                  </a:lnTo>
                  <a:lnTo>
                    <a:pt x="48804" y="15510"/>
                  </a:lnTo>
                  <a:lnTo>
                    <a:pt x="43362" y="7437"/>
                  </a:lnTo>
                  <a:lnTo>
                    <a:pt x="35289" y="1995"/>
                  </a:lnTo>
                  <a:lnTo>
                    <a:pt x="25400" y="0"/>
                  </a:lnTo>
                  <a:close/>
                </a:path>
              </a:pathLst>
            </a:custGeom>
            <a:solidFill>
              <a:srgbClr val="119FFF"/>
            </a:solidFill>
          </p:spPr>
          <p:txBody>
            <a:bodyPr wrap="square" lIns="0" tIns="0" rIns="0" bIns="0" rtlCol="0"/>
            <a:lstStyle/>
            <a:p>
              <a:endParaRPr/>
            </a:p>
          </p:txBody>
        </p:sp>
        <p:sp>
          <p:nvSpPr>
            <p:cNvPr id="122" name="object 43"/>
            <p:cNvSpPr/>
            <p:nvPr/>
          </p:nvSpPr>
          <p:spPr>
            <a:xfrm>
              <a:off x="3449193" y="1999869"/>
              <a:ext cx="327025" cy="0"/>
            </a:xfrm>
            <a:custGeom>
              <a:avLst/>
              <a:gdLst/>
              <a:ahLst/>
              <a:cxnLst/>
              <a:rect l="l" t="t" r="r" b="b"/>
              <a:pathLst>
                <a:path w="327025">
                  <a:moveTo>
                    <a:pt x="326669" y="0"/>
                  </a:moveTo>
                  <a:lnTo>
                    <a:pt x="0" y="0"/>
                  </a:lnTo>
                </a:path>
              </a:pathLst>
            </a:custGeom>
            <a:ln w="25146">
              <a:solidFill>
                <a:srgbClr val="119FFF"/>
              </a:solidFill>
            </a:ln>
          </p:spPr>
          <p:txBody>
            <a:bodyPr wrap="square" lIns="0" tIns="0" rIns="0" bIns="0" rtlCol="0"/>
            <a:lstStyle/>
            <a:p>
              <a:endParaRPr/>
            </a:p>
          </p:txBody>
        </p:sp>
      </p:grpSp>
      <p:grpSp>
        <p:nvGrpSpPr>
          <p:cNvPr id="66" name="object 20"/>
          <p:cNvGrpSpPr/>
          <p:nvPr/>
        </p:nvGrpSpPr>
        <p:grpSpPr>
          <a:xfrm flipV="1">
            <a:off x="8103010" y="2637077"/>
            <a:ext cx="2073680" cy="104887"/>
            <a:chOff x="958341" y="5946647"/>
            <a:chExt cx="2229485" cy="97155"/>
          </a:xfrm>
        </p:grpSpPr>
        <p:sp>
          <p:nvSpPr>
            <p:cNvPr id="67" name="object 21"/>
            <p:cNvSpPr/>
            <p:nvPr/>
          </p:nvSpPr>
          <p:spPr>
            <a:xfrm>
              <a:off x="983741" y="5984747"/>
              <a:ext cx="2165985" cy="0"/>
            </a:xfrm>
            <a:custGeom>
              <a:avLst/>
              <a:gdLst/>
              <a:ahLst/>
              <a:cxnLst/>
              <a:rect l="l" t="t" r="r" b="b"/>
              <a:pathLst>
                <a:path w="2165985">
                  <a:moveTo>
                    <a:pt x="2165972" y="0"/>
                  </a:moveTo>
                  <a:lnTo>
                    <a:pt x="0" y="0"/>
                  </a:lnTo>
                </a:path>
              </a:pathLst>
            </a:custGeom>
            <a:ln w="12700">
              <a:solidFill>
                <a:srgbClr val="119FFF"/>
              </a:solidFill>
            </a:ln>
          </p:spPr>
          <p:txBody>
            <a:bodyPr wrap="square" lIns="0" tIns="0" rIns="0" bIns="0" rtlCol="0"/>
            <a:lstStyle/>
            <a:p>
              <a:endParaRPr/>
            </a:p>
          </p:txBody>
        </p:sp>
        <p:sp>
          <p:nvSpPr>
            <p:cNvPr id="68" name="object 22"/>
            <p:cNvSpPr/>
            <p:nvPr/>
          </p:nvSpPr>
          <p:spPr>
            <a:xfrm>
              <a:off x="958341" y="5959350"/>
              <a:ext cx="50800" cy="50800"/>
            </a:xfrm>
            <a:custGeom>
              <a:avLst/>
              <a:gdLst/>
              <a:ahLst/>
              <a:cxnLst/>
              <a:rect l="l" t="t" r="r" b="b"/>
              <a:pathLst>
                <a:path w="50800" h="50800">
                  <a:moveTo>
                    <a:pt x="25400" y="0"/>
                  </a:moveTo>
                  <a:lnTo>
                    <a:pt x="15516" y="1995"/>
                  </a:lnTo>
                  <a:lnTo>
                    <a:pt x="7442" y="7437"/>
                  </a:lnTo>
                  <a:lnTo>
                    <a:pt x="1997" y="15510"/>
                  </a:lnTo>
                  <a:lnTo>
                    <a:pt x="0" y="25399"/>
                  </a:lnTo>
                  <a:lnTo>
                    <a:pt x="1995" y="35283"/>
                  </a:lnTo>
                  <a:lnTo>
                    <a:pt x="7437" y="43357"/>
                  </a:lnTo>
                  <a:lnTo>
                    <a:pt x="15510" y="48802"/>
                  </a:lnTo>
                  <a:lnTo>
                    <a:pt x="25400" y="50799"/>
                  </a:lnTo>
                  <a:lnTo>
                    <a:pt x="35283" y="48804"/>
                  </a:lnTo>
                  <a:lnTo>
                    <a:pt x="43357" y="43362"/>
                  </a:lnTo>
                  <a:lnTo>
                    <a:pt x="48802" y="35289"/>
                  </a:lnTo>
                  <a:lnTo>
                    <a:pt x="50800" y="25399"/>
                  </a:lnTo>
                  <a:lnTo>
                    <a:pt x="48804" y="15510"/>
                  </a:lnTo>
                  <a:lnTo>
                    <a:pt x="43362" y="7437"/>
                  </a:lnTo>
                  <a:lnTo>
                    <a:pt x="35289" y="1995"/>
                  </a:lnTo>
                  <a:lnTo>
                    <a:pt x="25400" y="0"/>
                  </a:lnTo>
                  <a:close/>
                </a:path>
              </a:pathLst>
            </a:custGeom>
            <a:solidFill>
              <a:srgbClr val="119FFF"/>
            </a:solidFill>
          </p:spPr>
          <p:txBody>
            <a:bodyPr wrap="square" lIns="0" tIns="0" rIns="0" bIns="0" rtlCol="0"/>
            <a:lstStyle/>
            <a:p>
              <a:endParaRPr/>
            </a:p>
          </p:txBody>
        </p:sp>
        <p:pic>
          <p:nvPicPr>
            <p:cNvPr id="69" name="object 23"/>
            <p:cNvPicPr/>
            <p:nvPr/>
          </p:nvPicPr>
          <p:blipFill>
            <a:blip r:embed="rId4" cstate="print"/>
            <a:stretch>
              <a:fillRect/>
            </a:stretch>
          </p:blipFill>
          <p:spPr>
            <a:xfrm>
              <a:off x="3111614" y="5946647"/>
              <a:ext cx="76200" cy="76200"/>
            </a:xfrm>
            <a:prstGeom prst="rect">
              <a:avLst/>
            </a:prstGeom>
          </p:spPr>
        </p:pic>
        <p:sp>
          <p:nvSpPr>
            <p:cNvPr id="70" name="object 24"/>
            <p:cNvSpPr/>
            <p:nvPr/>
          </p:nvSpPr>
          <p:spPr>
            <a:xfrm>
              <a:off x="2817494" y="6030848"/>
              <a:ext cx="262890" cy="0"/>
            </a:xfrm>
            <a:custGeom>
              <a:avLst/>
              <a:gdLst/>
              <a:ahLst/>
              <a:cxnLst/>
              <a:rect l="l" t="t" r="r" b="b"/>
              <a:pathLst>
                <a:path w="262889">
                  <a:moveTo>
                    <a:pt x="262724" y="0"/>
                  </a:moveTo>
                  <a:lnTo>
                    <a:pt x="0" y="0"/>
                  </a:lnTo>
                </a:path>
              </a:pathLst>
            </a:custGeom>
            <a:ln w="25146">
              <a:solidFill>
                <a:srgbClr val="119FFF"/>
              </a:solidFill>
            </a:ln>
          </p:spPr>
          <p:txBody>
            <a:bodyPr wrap="square" lIns="0" tIns="0" rIns="0" bIns="0" rtlCol="0"/>
            <a:lstStyle/>
            <a:p>
              <a:endParaRPr/>
            </a:p>
          </p:txBody>
        </p:sp>
      </p:grpSp>
      <p:sp>
        <p:nvSpPr>
          <p:cNvPr id="71" name="object 27"/>
          <p:cNvSpPr txBox="1"/>
          <p:nvPr/>
        </p:nvSpPr>
        <p:spPr>
          <a:xfrm>
            <a:off x="7479982" y="2316479"/>
            <a:ext cx="3327400" cy="320601"/>
          </a:xfrm>
          <a:prstGeom prst="rect">
            <a:avLst/>
          </a:prstGeom>
        </p:spPr>
        <p:txBody>
          <a:bodyPr vert="horz" wrap="square" lIns="0" tIns="12700" rIns="0" bIns="0" rtlCol="0">
            <a:spAutoFit/>
          </a:bodyPr>
          <a:lstStyle/>
          <a:p>
            <a:pPr marL="12700" algn="ctr">
              <a:lnSpc>
                <a:spcPct val="100000"/>
              </a:lnSpc>
              <a:spcBef>
                <a:spcPts val="100"/>
              </a:spcBef>
            </a:pPr>
            <a:r>
              <a:rPr lang="pt-BR" sz="2000" b="1" dirty="0" smtClean="0">
                <a:solidFill>
                  <a:srgbClr val="005CAA"/>
                </a:solidFill>
                <a:latin typeface="Arial"/>
                <a:cs typeface="Arial"/>
              </a:rPr>
              <a:t>VARIEDADE</a:t>
            </a:r>
            <a:endParaRPr sz="2000" dirty="0">
              <a:latin typeface="Arial"/>
              <a:cs typeface="Arial"/>
            </a:endParaRPr>
          </a:p>
        </p:txBody>
      </p:sp>
      <p:sp>
        <p:nvSpPr>
          <p:cNvPr id="72" name="object 41"/>
          <p:cNvSpPr txBox="1"/>
          <p:nvPr/>
        </p:nvSpPr>
        <p:spPr>
          <a:xfrm>
            <a:off x="7872765" y="2840756"/>
            <a:ext cx="2450465" cy="1502976"/>
          </a:xfrm>
          <a:prstGeom prst="rect">
            <a:avLst/>
          </a:prstGeom>
        </p:spPr>
        <p:txBody>
          <a:bodyPr vert="horz" wrap="square" lIns="0" tIns="12700" rIns="0" bIns="0" rtlCol="0">
            <a:spAutoFit/>
          </a:bodyPr>
          <a:lstStyle/>
          <a:p>
            <a:pPr marL="12700" algn="ctr">
              <a:lnSpc>
                <a:spcPct val="100000"/>
              </a:lnSpc>
              <a:spcBef>
                <a:spcPts val="100"/>
              </a:spcBef>
            </a:pPr>
            <a:r>
              <a:rPr lang="pt-BR" sz="1600" b="1" dirty="0" smtClean="0">
                <a:solidFill>
                  <a:schemeClr val="tx2">
                    <a:lumMod val="75000"/>
                  </a:schemeClr>
                </a:solidFill>
                <a:latin typeface="Arial"/>
                <a:cs typeface="Arial"/>
              </a:rPr>
              <a:t>Dados estruturados e não estruturados.</a:t>
            </a:r>
          </a:p>
          <a:p>
            <a:pPr marL="12700" algn="ctr">
              <a:lnSpc>
                <a:spcPct val="100000"/>
              </a:lnSpc>
              <a:spcBef>
                <a:spcPts val="100"/>
              </a:spcBef>
            </a:pPr>
            <a:r>
              <a:rPr lang="pt-BR" sz="1600" b="1" dirty="0" smtClean="0">
                <a:solidFill>
                  <a:schemeClr val="tx2">
                    <a:lumMod val="75000"/>
                  </a:schemeClr>
                </a:solidFill>
                <a:latin typeface="Arial"/>
                <a:cs typeface="Arial"/>
              </a:rPr>
              <a:t>Exemplo: Redes sociais, sensores, vídeos; integração com pipelines de dados.</a:t>
            </a:r>
            <a:endParaRPr sz="1600" b="1" dirty="0">
              <a:solidFill>
                <a:schemeClr val="tx2">
                  <a:lumMod val="75000"/>
                </a:schemeClr>
              </a:solidFill>
              <a:latin typeface="Arial"/>
              <a:cs typeface="Arial"/>
            </a:endParaRP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47" y="0"/>
            <a:ext cx="12188952" cy="6857999"/>
            <a:chOff x="3047" y="0"/>
            <a:chExt cx="12188952" cy="6857999"/>
          </a:xfrm>
        </p:grpSpPr>
        <p:pic>
          <p:nvPicPr>
            <p:cNvPr id="3" name="object 3"/>
            <p:cNvPicPr/>
            <p:nvPr/>
          </p:nvPicPr>
          <p:blipFill>
            <a:blip r:embed="rId2" cstate="print"/>
            <a:stretch>
              <a:fillRect/>
            </a:stretch>
          </p:blipFill>
          <p:spPr>
            <a:xfrm>
              <a:off x="3047" y="0"/>
              <a:ext cx="12188952" cy="6857999"/>
            </a:xfrm>
            <a:prstGeom prst="rect">
              <a:avLst/>
            </a:prstGeom>
          </p:spPr>
        </p:pic>
        <p:sp>
          <p:nvSpPr>
            <p:cNvPr id="5" name="object 5"/>
            <p:cNvSpPr/>
            <p:nvPr/>
          </p:nvSpPr>
          <p:spPr>
            <a:xfrm>
              <a:off x="733542" y="205480"/>
              <a:ext cx="1298575" cy="1579245"/>
            </a:xfrm>
            <a:custGeom>
              <a:avLst/>
              <a:gdLst/>
              <a:ahLst/>
              <a:cxnLst/>
              <a:rect l="l" t="t" r="r" b="b"/>
              <a:pathLst>
                <a:path w="1298575" h="1579245">
                  <a:moveTo>
                    <a:pt x="458437" y="1579225"/>
                  </a:moveTo>
                  <a:lnTo>
                    <a:pt x="416759" y="1556718"/>
                  </a:lnTo>
                  <a:lnTo>
                    <a:pt x="376868" y="1532208"/>
                  </a:lnTo>
                  <a:lnTo>
                    <a:pt x="338796" y="1505787"/>
                  </a:lnTo>
                  <a:lnTo>
                    <a:pt x="302573" y="1477551"/>
                  </a:lnTo>
                  <a:lnTo>
                    <a:pt x="268232" y="1447594"/>
                  </a:lnTo>
                  <a:lnTo>
                    <a:pt x="235803" y="1416012"/>
                  </a:lnTo>
                  <a:lnTo>
                    <a:pt x="205316" y="1382898"/>
                  </a:lnTo>
                  <a:lnTo>
                    <a:pt x="176805" y="1348347"/>
                  </a:lnTo>
                  <a:lnTo>
                    <a:pt x="150299" y="1312454"/>
                  </a:lnTo>
                  <a:lnTo>
                    <a:pt x="125829" y="1275313"/>
                  </a:lnTo>
                  <a:lnTo>
                    <a:pt x="103428" y="1237020"/>
                  </a:lnTo>
                  <a:lnTo>
                    <a:pt x="83125" y="1197668"/>
                  </a:lnTo>
                  <a:lnTo>
                    <a:pt x="64953" y="1157352"/>
                  </a:lnTo>
                  <a:lnTo>
                    <a:pt x="48942" y="1116167"/>
                  </a:lnTo>
                  <a:lnTo>
                    <a:pt x="35123" y="1074208"/>
                  </a:lnTo>
                  <a:lnTo>
                    <a:pt x="23528" y="1031569"/>
                  </a:lnTo>
                  <a:lnTo>
                    <a:pt x="14188" y="988344"/>
                  </a:lnTo>
                  <a:lnTo>
                    <a:pt x="7134" y="944629"/>
                  </a:lnTo>
                  <a:lnTo>
                    <a:pt x="2397" y="900518"/>
                  </a:lnTo>
                  <a:lnTo>
                    <a:pt x="9" y="856105"/>
                  </a:lnTo>
                  <a:lnTo>
                    <a:pt x="0" y="811486"/>
                  </a:lnTo>
                  <a:lnTo>
                    <a:pt x="2401" y="766754"/>
                  </a:lnTo>
                  <a:lnTo>
                    <a:pt x="7244" y="722005"/>
                  </a:lnTo>
                  <a:lnTo>
                    <a:pt x="14560" y="677333"/>
                  </a:lnTo>
                  <a:lnTo>
                    <a:pt x="24380" y="632832"/>
                  </a:lnTo>
                  <a:lnTo>
                    <a:pt x="36735" y="588597"/>
                  </a:lnTo>
                  <a:lnTo>
                    <a:pt x="51657" y="544724"/>
                  </a:lnTo>
                  <a:lnTo>
                    <a:pt x="69176" y="501305"/>
                  </a:lnTo>
                  <a:lnTo>
                    <a:pt x="89324" y="458437"/>
                  </a:lnTo>
                  <a:lnTo>
                    <a:pt x="111831" y="416759"/>
                  </a:lnTo>
                  <a:lnTo>
                    <a:pt x="136342" y="376868"/>
                  </a:lnTo>
                  <a:lnTo>
                    <a:pt x="162762" y="338796"/>
                  </a:lnTo>
                  <a:lnTo>
                    <a:pt x="190998" y="302573"/>
                  </a:lnTo>
                  <a:lnTo>
                    <a:pt x="220955" y="268232"/>
                  </a:lnTo>
                  <a:lnTo>
                    <a:pt x="252537" y="235803"/>
                  </a:lnTo>
                  <a:lnTo>
                    <a:pt x="285652" y="205316"/>
                  </a:lnTo>
                  <a:lnTo>
                    <a:pt x="320202" y="176805"/>
                  </a:lnTo>
                  <a:lnTo>
                    <a:pt x="356095" y="150299"/>
                  </a:lnTo>
                  <a:lnTo>
                    <a:pt x="393236" y="125829"/>
                  </a:lnTo>
                  <a:lnTo>
                    <a:pt x="431529" y="103428"/>
                  </a:lnTo>
                  <a:lnTo>
                    <a:pt x="470881" y="83125"/>
                  </a:lnTo>
                  <a:lnTo>
                    <a:pt x="511197" y="64953"/>
                  </a:lnTo>
                  <a:lnTo>
                    <a:pt x="552382" y="48942"/>
                  </a:lnTo>
                  <a:lnTo>
                    <a:pt x="594341" y="35123"/>
                  </a:lnTo>
                  <a:lnTo>
                    <a:pt x="636980" y="23528"/>
                  </a:lnTo>
                  <a:lnTo>
                    <a:pt x="680205" y="14188"/>
                  </a:lnTo>
                  <a:lnTo>
                    <a:pt x="723920" y="7134"/>
                  </a:lnTo>
                  <a:lnTo>
                    <a:pt x="768031" y="2397"/>
                  </a:lnTo>
                  <a:lnTo>
                    <a:pt x="812444" y="9"/>
                  </a:lnTo>
                  <a:lnTo>
                    <a:pt x="857063" y="0"/>
                  </a:lnTo>
                  <a:lnTo>
                    <a:pt x="901795" y="2401"/>
                  </a:lnTo>
                  <a:lnTo>
                    <a:pt x="946544" y="7244"/>
                  </a:lnTo>
                  <a:lnTo>
                    <a:pt x="991217" y="14560"/>
                  </a:lnTo>
                  <a:lnTo>
                    <a:pt x="1035717" y="24380"/>
                  </a:lnTo>
                  <a:lnTo>
                    <a:pt x="1079952" y="36735"/>
                  </a:lnTo>
                  <a:lnTo>
                    <a:pt x="1123826" y="51657"/>
                  </a:lnTo>
                  <a:lnTo>
                    <a:pt x="1167244" y="69176"/>
                  </a:lnTo>
                  <a:lnTo>
                    <a:pt x="1210112" y="89324"/>
                  </a:lnTo>
                  <a:lnTo>
                    <a:pt x="1255126" y="113799"/>
                  </a:lnTo>
                  <a:lnTo>
                    <a:pt x="1277051" y="127059"/>
                  </a:lnTo>
                  <a:lnTo>
                    <a:pt x="1298567" y="140988"/>
                  </a:lnTo>
                </a:path>
              </a:pathLst>
            </a:custGeom>
            <a:ln w="12954">
              <a:solidFill>
                <a:srgbClr val="4471C4"/>
              </a:solidFill>
            </a:ln>
          </p:spPr>
          <p:txBody>
            <a:bodyPr wrap="square" lIns="0" tIns="0" rIns="0" bIns="0" rtlCol="0"/>
            <a:lstStyle/>
            <a:p>
              <a:endParaRPr/>
            </a:p>
          </p:txBody>
        </p:sp>
        <p:sp>
          <p:nvSpPr>
            <p:cNvPr id="6" name="object 6"/>
            <p:cNvSpPr/>
            <p:nvPr/>
          </p:nvSpPr>
          <p:spPr>
            <a:xfrm>
              <a:off x="891087" y="433285"/>
              <a:ext cx="375285" cy="1085850"/>
            </a:xfrm>
            <a:custGeom>
              <a:avLst/>
              <a:gdLst/>
              <a:ahLst/>
              <a:cxnLst/>
              <a:rect l="l" t="t" r="r" b="b"/>
              <a:pathLst>
                <a:path w="375284" h="1085850">
                  <a:moveTo>
                    <a:pt x="199233" y="1085367"/>
                  </a:moveTo>
                  <a:lnTo>
                    <a:pt x="166175" y="1050116"/>
                  </a:lnTo>
                  <a:lnTo>
                    <a:pt x="136107" y="1013156"/>
                  </a:lnTo>
                  <a:lnTo>
                    <a:pt x="109030" y="974650"/>
                  </a:lnTo>
                  <a:lnTo>
                    <a:pt x="84944" y="934760"/>
                  </a:lnTo>
                  <a:lnTo>
                    <a:pt x="63849" y="893646"/>
                  </a:lnTo>
                  <a:lnTo>
                    <a:pt x="45747" y="851472"/>
                  </a:lnTo>
                  <a:lnTo>
                    <a:pt x="30638" y="808398"/>
                  </a:lnTo>
                  <a:lnTo>
                    <a:pt x="18522" y="764587"/>
                  </a:lnTo>
                  <a:lnTo>
                    <a:pt x="9399" y="720200"/>
                  </a:lnTo>
                  <a:lnTo>
                    <a:pt x="3271" y="675400"/>
                  </a:lnTo>
                  <a:lnTo>
                    <a:pt x="138" y="630347"/>
                  </a:lnTo>
                  <a:lnTo>
                    <a:pt x="0" y="585205"/>
                  </a:lnTo>
                  <a:lnTo>
                    <a:pt x="2857" y="540134"/>
                  </a:lnTo>
                  <a:lnTo>
                    <a:pt x="8710" y="495296"/>
                  </a:lnTo>
                  <a:lnTo>
                    <a:pt x="17561" y="450854"/>
                  </a:lnTo>
                  <a:lnTo>
                    <a:pt x="29408" y="406969"/>
                  </a:lnTo>
                  <a:lnTo>
                    <a:pt x="44253" y="363803"/>
                  </a:lnTo>
                  <a:lnTo>
                    <a:pt x="62096" y="321518"/>
                  </a:lnTo>
                  <a:lnTo>
                    <a:pt x="82937" y="280276"/>
                  </a:lnTo>
                  <a:lnTo>
                    <a:pt x="106778" y="240238"/>
                  </a:lnTo>
                  <a:lnTo>
                    <a:pt x="133618" y="201566"/>
                  </a:lnTo>
                  <a:lnTo>
                    <a:pt x="163459" y="164422"/>
                  </a:lnTo>
                  <a:lnTo>
                    <a:pt x="196300" y="128968"/>
                  </a:lnTo>
                  <a:lnTo>
                    <a:pt x="236941" y="91300"/>
                  </a:lnTo>
                  <a:lnTo>
                    <a:pt x="280455" y="57140"/>
                  </a:lnTo>
                  <a:lnTo>
                    <a:pt x="326614" y="26652"/>
                  </a:lnTo>
                  <a:lnTo>
                    <a:pt x="375192" y="0"/>
                  </a:lnTo>
                </a:path>
              </a:pathLst>
            </a:custGeom>
            <a:ln w="76200">
              <a:solidFill>
                <a:srgbClr val="4471C4"/>
              </a:solidFill>
            </a:ln>
          </p:spPr>
          <p:txBody>
            <a:bodyPr wrap="square" lIns="0" tIns="0" rIns="0" bIns="0" rtlCol="0"/>
            <a:lstStyle/>
            <a:p>
              <a:endParaRPr/>
            </a:p>
          </p:txBody>
        </p:sp>
        <p:sp>
          <p:nvSpPr>
            <p:cNvPr id="7" name="object 7"/>
            <p:cNvSpPr/>
            <p:nvPr/>
          </p:nvSpPr>
          <p:spPr>
            <a:xfrm>
              <a:off x="10101973" y="4677816"/>
              <a:ext cx="1298575" cy="1579245"/>
            </a:xfrm>
            <a:custGeom>
              <a:avLst/>
              <a:gdLst/>
              <a:ahLst/>
              <a:cxnLst/>
              <a:rect l="l" t="t" r="r" b="b"/>
              <a:pathLst>
                <a:path w="1298575" h="1579245">
                  <a:moveTo>
                    <a:pt x="840130" y="0"/>
                  </a:moveTo>
                  <a:lnTo>
                    <a:pt x="881808" y="22506"/>
                  </a:lnTo>
                  <a:lnTo>
                    <a:pt x="921699" y="47017"/>
                  </a:lnTo>
                  <a:lnTo>
                    <a:pt x="959771" y="73438"/>
                  </a:lnTo>
                  <a:lnTo>
                    <a:pt x="995994" y="101673"/>
                  </a:lnTo>
                  <a:lnTo>
                    <a:pt x="1030335" y="131630"/>
                  </a:lnTo>
                  <a:lnTo>
                    <a:pt x="1062764" y="163213"/>
                  </a:lnTo>
                  <a:lnTo>
                    <a:pt x="1093251" y="196327"/>
                  </a:lnTo>
                  <a:lnTo>
                    <a:pt x="1121762" y="230878"/>
                  </a:lnTo>
                  <a:lnTo>
                    <a:pt x="1148268" y="266771"/>
                  </a:lnTo>
                  <a:lnTo>
                    <a:pt x="1172738" y="303911"/>
                  </a:lnTo>
                  <a:lnTo>
                    <a:pt x="1195139" y="342205"/>
                  </a:lnTo>
                  <a:lnTo>
                    <a:pt x="1215442" y="381557"/>
                  </a:lnTo>
                  <a:lnTo>
                    <a:pt x="1233614" y="421872"/>
                  </a:lnTo>
                  <a:lnTo>
                    <a:pt x="1249625" y="463057"/>
                  </a:lnTo>
                  <a:lnTo>
                    <a:pt x="1263444" y="505016"/>
                  </a:lnTo>
                  <a:lnTo>
                    <a:pt x="1275039" y="547655"/>
                  </a:lnTo>
                  <a:lnTo>
                    <a:pt x="1284379" y="590880"/>
                  </a:lnTo>
                  <a:lnTo>
                    <a:pt x="1291433" y="634595"/>
                  </a:lnTo>
                  <a:lnTo>
                    <a:pt x="1296170" y="678706"/>
                  </a:lnTo>
                  <a:lnTo>
                    <a:pt x="1298558" y="723119"/>
                  </a:lnTo>
                  <a:lnTo>
                    <a:pt x="1298567" y="767738"/>
                  </a:lnTo>
                  <a:lnTo>
                    <a:pt x="1296166" y="812470"/>
                  </a:lnTo>
                  <a:lnTo>
                    <a:pt x="1291323" y="857219"/>
                  </a:lnTo>
                  <a:lnTo>
                    <a:pt x="1284007" y="901892"/>
                  </a:lnTo>
                  <a:lnTo>
                    <a:pt x="1274187" y="946393"/>
                  </a:lnTo>
                  <a:lnTo>
                    <a:pt x="1261832" y="990627"/>
                  </a:lnTo>
                  <a:lnTo>
                    <a:pt x="1246910" y="1034501"/>
                  </a:lnTo>
                  <a:lnTo>
                    <a:pt x="1229391" y="1077919"/>
                  </a:lnTo>
                  <a:lnTo>
                    <a:pt x="1209243" y="1120787"/>
                  </a:lnTo>
                  <a:lnTo>
                    <a:pt x="1186736" y="1162465"/>
                  </a:lnTo>
                  <a:lnTo>
                    <a:pt x="1162225" y="1202356"/>
                  </a:lnTo>
                  <a:lnTo>
                    <a:pt x="1135805" y="1240429"/>
                  </a:lnTo>
                  <a:lnTo>
                    <a:pt x="1107569" y="1276651"/>
                  </a:lnTo>
                  <a:lnTo>
                    <a:pt x="1077612" y="1310992"/>
                  </a:lnTo>
                  <a:lnTo>
                    <a:pt x="1046029" y="1343422"/>
                  </a:lnTo>
                  <a:lnTo>
                    <a:pt x="1012915" y="1373908"/>
                  </a:lnTo>
                  <a:lnTo>
                    <a:pt x="978365" y="1402420"/>
                  </a:lnTo>
                  <a:lnTo>
                    <a:pt x="942472" y="1428926"/>
                  </a:lnTo>
                  <a:lnTo>
                    <a:pt x="905331" y="1453395"/>
                  </a:lnTo>
                  <a:lnTo>
                    <a:pt x="867038" y="1475797"/>
                  </a:lnTo>
                  <a:lnTo>
                    <a:pt x="827686" y="1496099"/>
                  </a:lnTo>
                  <a:lnTo>
                    <a:pt x="787370" y="1514272"/>
                  </a:lnTo>
                  <a:lnTo>
                    <a:pt x="746185" y="1530283"/>
                  </a:lnTo>
                  <a:lnTo>
                    <a:pt x="704226" y="1544101"/>
                  </a:lnTo>
                  <a:lnTo>
                    <a:pt x="661587" y="1555696"/>
                  </a:lnTo>
                  <a:lnTo>
                    <a:pt x="618362" y="1565036"/>
                  </a:lnTo>
                  <a:lnTo>
                    <a:pt x="574647" y="1572090"/>
                  </a:lnTo>
                  <a:lnTo>
                    <a:pt x="530536" y="1576827"/>
                  </a:lnTo>
                  <a:lnTo>
                    <a:pt x="486123" y="1579216"/>
                  </a:lnTo>
                  <a:lnTo>
                    <a:pt x="441504" y="1579225"/>
                  </a:lnTo>
                  <a:lnTo>
                    <a:pt x="396772" y="1576823"/>
                  </a:lnTo>
                  <a:lnTo>
                    <a:pt x="352023" y="1571980"/>
                  </a:lnTo>
                  <a:lnTo>
                    <a:pt x="307350" y="1564664"/>
                  </a:lnTo>
                  <a:lnTo>
                    <a:pt x="262850" y="1554844"/>
                  </a:lnTo>
                  <a:lnTo>
                    <a:pt x="218615" y="1542489"/>
                  </a:lnTo>
                  <a:lnTo>
                    <a:pt x="174741" y="1527567"/>
                  </a:lnTo>
                  <a:lnTo>
                    <a:pt x="131323" y="1510048"/>
                  </a:lnTo>
                  <a:lnTo>
                    <a:pt x="88455" y="1489900"/>
                  </a:lnTo>
                  <a:lnTo>
                    <a:pt x="43437" y="1465426"/>
                  </a:lnTo>
                  <a:lnTo>
                    <a:pt x="21511" y="1452165"/>
                  </a:lnTo>
                  <a:lnTo>
                    <a:pt x="0" y="1438236"/>
                  </a:lnTo>
                </a:path>
              </a:pathLst>
            </a:custGeom>
            <a:ln w="12954">
              <a:solidFill>
                <a:srgbClr val="4471C4"/>
              </a:solidFill>
            </a:ln>
          </p:spPr>
          <p:txBody>
            <a:bodyPr wrap="square" lIns="0" tIns="0" rIns="0" bIns="0" rtlCol="0"/>
            <a:lstStyle/>
            <a:p>
              <a:endParaRPr/>
            </a:p>
          </p:txBody>
        </p:sp>
        <p:sp>
          <p:nvSpPr>
            <p:cNvPr id="8" name="object 8"/>
            <p:cNvSpPr/>
            <p:nvPr/>
          </p:nvSpPr>
          <p:spPr>
            <a:xfrm>
              <a:off x="11043005" y="4928628"/>
              <a:ext cx="200025" cy="753110"/>
            </a:xfrm>
            <a:custGeom>
              <a:avLst/>
              <a:gdLst/>
              <a:ahLst/>
              <a:cxnLst/>
              <a:rect l="l" t="t" r="r" b="b"/>
              <a:pathLst>
                <a:path w="200025" h="753110">
                  <a:moveTo>
                    <a:pt x="0" y="0"/>
                  </a:moveTo>
                  <a:lnTo>
                    <a:pt x="33555" y="35849"/>
                  </a:lnTo>
                  <a:lnTo>
                    <a:pt x="64128" y="73637"/>
                  </a:lnTo>
                  <a:lnTo>
                    <a:pt x="91683" y="113187"/>
                  </a:lnTo>
                  <a:lnTo>
                    <a:pt x="116189" y="154322"/>
                  </a:lnTo>
                  <a:lnTo>
                    <a:pt x="137611" y="196864"/>
                  </a:lnTo>
                  <a:lnTo>
                    <a:pt x="155916" y="240636"/>
                  </a:lnTo>
                  <a:lnTo>
                    <a:pt x="171071" y="285461"/>
                  </a:lnTo>
                  <a:lnTo>
                    <a:pt x="183042" y="331162"/>
                  </a:lnTo>
                  <a:lnTo>
                    <a:pt x="191796" y="377561"/>
                  </a:lnTo>
                  <a:lnTo>
                    <a:pt x="197299" y="424482"/>
                  </a:lnTo>
                  <a:lnTo>
                    <a:pt x="199518" y="471748"/>
                  </a:lnTo>
                  <a:lnTo>
                    <a:pt x="198420" y="519180"/>
                  </a:lnTo>
                  <a:lnTo>
                    <a:pt x="193971" y="566603"/>
                  </a:lnTo>
                  <a:lnTo>
                    <a:pt x="186137" y="613839"/>
                  </a:lnTo>
                  <a:lnTo>
                    <a:pt x="174887" y="660710"/>
                  </a:lnTo>
                  <a:lnTo>
                    <a:pt x="160185" y="707041"/>
                  </a:lnTo>
                  <a:lnTo>
                    <a:pt x="141998" y="752652"/>
                  </a:lnTo>
                </a:path>
              </a:pathLst>
            </a:custGeom>
            <a:ln w="76200">
              <a:solidFill>
                <a:srgbClr val="4471C4"/>
              </a:solidFill>
            </a:ln>
          </p:spPr>
          <p:txBody>
            <a:bodyPr wrap="square" lIns="0" tIns="0" rIns="0" bIns="0" rtlCol="0"/>
            <a:lstStyle/>
            <a:p>
              <a:endParaRPr/>
            </a:p>
          </p:txBody>
        </p:sp>
      </p:grpSp>
      <p:sp>
        <p:nvSpPr>
          <p:cNvPr id="10" name="object 10"/>
          <p:cNvSpPr txBox="1"/>
          <p:nvPr/>
        </p:nvSpPr>
        <p:spPr>
          <a:xfrm>
            <a:off x="2996818" y="618435"/>
            <a:ext cx="6201410" cy="398251"/>
          </a:xfrm>
          <a:prstGeom prst="rect">
            <a:avLst/>
          </a:prstGeom>
        </p:spPr>
        <p:txBody>
          <a:bodyPr vert="horz" wrap="square" lIns="0" tIns="50165" rIns="0" bIns="0" rtlCol="0">
            <a:spAutoFit/>
          </a:bodyPr>
          <a:lstStyle/>
          <a:p>
            <a:pPr marL="519430" marR="5080" indent="-506730" algn="ctr">
              <a:lnSpc>
                <a:spcPts val="2380"/>
              </a:lnSpc>
              <a:spcBef>
                <a:spcPts val="395"/>
              </a:spcBef>
            </a:pPr>
            <a:r>
              <a:rPr lang="pt-BR" sz="4000" b="1" dirty="0" smtClean="0">
                <a:solidFill>
                  <a:srgbClr val="FFFFFF"/>
                </a:solidFill>
                <a:latin typeface="Arial"/>
                <a:cs typeface="Arial"/>
              </a:rPr>
              <a:t>Impacto do Big Data</a:t>
            </a:r>
            <a:endParaRPr sz="4000" dirty="0">
              <a:latin typeface="Arial"/>
              <a:cs typeface="Arial"/>
            </a:endParaRPr>
          </a:p>
        </p:txBody>
      </p:sp>
      <p:sp>
        <p:nvSpPr>
          <p:cNvPr id="11" name="object 3"/>
          <p:cNvSpPr txBox="1"/>
          <p:nvPr/>
        </p:nvSpPr>
        <p:spPr>
          <a:xfrm>
            <a:off x="359663" y="3352420"/>
            <a:ext cx="3754754" cy="2596865"/>
          </a:xfrm>
          <a:prstGeom prst="rect">
            <a:avLst/>
          </a:prstGeom>
          <a:solidFill>
            <a:srgbClr val="203358">
              <a:alpha val="78039"/>
            </a:srgbClr>
          </a:solidFill>
        </p:spPr>
        <p:txBody>
          <a:bodyPr vert="horz" wrap="square" lIns="0" tIns="260350" rIns="0" bIns="0" rtlCol="0">
            <a:spAutoFit/>
          </a:bodyPr>
          <a:lstStyle/>
          <a:p>
            <a:pPr marL="349250">
              <a:lnSpc>
                <a:spcPct val="100000"/>
              </a:lnSpc>
              <a:spcBef>
                <a:spcPts val="2050"/>
              </a:spcBef>
            </a:pPr>
            <a:r>
              <a:rPr lang="pt-BR" sz="3000" b="1" dirty="0" smtClean="0">
                <a:solidFill>
                  <a:srgbClr val="F1F1F1"/>
                </a:solidFill>
                <a:latin typeface="Arial"/>
                <a:cs typeface="Arial"/>
              </a:rPr>
              <a:t>SAÚDE</a:t>
            </a:r>
            <a:endParaRPr sz="3000" dirty="0">
              <a:latin typeface="Arial"/>
              <a:cs typeface="Arial"/>
            </a:endParaRPr>
          </a:p>
          <a:p>
            <a:pPr marL="345440">
              <a:lnSpc>
                <a:spcPct val="100000"/>
              </a:lnSpc>
              <a:spcBef>
                <a:spcPts val="1280"/>
              </a:spcBef>
            </a:pPr>
            <a:r>
              <a:rPr lang="pt-BR" sz="2000" b="1" spc="-20" dirty="0" smtClean="0">
                <a:solidFill>
                  <a:srgbClr val="FFD966"/>
                </a:solidFill>
                <a:latin typeface="Arial"/>
                <a:cs typeface="Arial"/>
              </a:rPr>
              <a:t>Previsão de surtos de doenças e personalização de tratamentos com base em dados genéticos.</a:t>
            </a:r>
          </a:p>
          <a:p>
            <a:pPr marL="345440">
              <a:lnSpc>
                <a:spcPct val="100000"/>
              </a:lnSpc>
              <a:spcBef>
                <a:spcPts val="1280"/>
              </a:spcBef>
            </a:pPr>
            <a:endParaRPr sz="2000" dirty="0">
              <a:latin typeface="Arial"/>
              <a:cs typeface="Arial"/>
            </a:endParaRPr>
          </a:p>
        </p:txBody>
      </p:sp>
      <p:sp>
        <p:nvSpPr>
          <p:cNvPr id="12" name="object 3"/>
          <p:cNvSpPr txBox="1"/>
          <p:nvPr/>
        </p:nvSpPr>
        <p:spPr>
          <a:xfrm>
            <a:off x="4266817" y="3348355"/>
            <a:ext cx="3754754" cy="2904641"/>
          </a:xfrm>
          <a:prstGeom prst="rect">
            <a:avLst/>
          </a:prstGeom>
          <a:solidFill>
            <a:srgbClr val="203358">
              <a:alpha val="78039"/>
            </a:srgbClr>
          </a:solidFill>
        </p:spPr>
        <p:txBody>
          <a:bodyPr vert="horz" wrap="square" lIns="0" tIns="260350" rIns="0" bIns="0" rtlCol="0">
            <a:spAutoFit/>
          </a:bodyPr>
          <a:lstStyle/>
          <a:p>
            <a:pPr marL="349250">
              <a:lnSpc>
                <a:spcPct val="100000"/>
              </a:lnSpc>
              <a:spcBef>
                <a:spcPts val="2050"/>
              </a:spcBef>
            </a:pPr>
            <a:r>
              <a:rPr lang="pt-BR" sz="3000" b="1" dirty="0" smtClean="0">
                <a:solidFill>
                  <a:srgbClr val="F1F1F1"/>
                </a:solidFill>
                <a:latin typeface="Arial"/>
                <a:cs typeface="Arial"/>
              </a:rPr>
              <a:t>MARKETING</a:t>
            </a:r>
            <a:endParaRPr sz="3000" dirty="0">
              <a:latin typeface="Arial"/>
              <a:cs typeface="Arial"/>
            </a:endParaRPr>
          </a:p>
          <a:p>
            <a:pPr marL="345440">
              <a:lnSpc>
                <a:spcPct val="100000"/>
              </a:lnSpc>
              <a:spcBef>
                <a:spcPts val="1280"/>
              </a:spcBef>
            </a:pPr>
            <a:r>
              <a:rPr lang="pt-BR" sz="2000" b="1" spc="-20" dirty="0" smtClean="0">
                <a:solidFill>
                  <a:srgbClr val="FFD966"/>
                </a:solidFill>
                <a:latin typeface="Arial"/>
                <a:cs typeface="Arial"/>
              </a:rPr>
              <a:t>Campanhas segmentadas e personalizadas, com análise de comportamento de consumo e preferências em tempo real.</a:t>
            </a:r>
          </a:p>
          <a:p>
            <a:pPr marL="345440">
              <a:lnSpc>
                <a:spcPct val="100000"/>
              </a:lnSpc>
              <a:spcBef>
                <a:spcPts val="1280"/>
              </a:spcBef>
            </a:pPr>
            <a:endParaRPr sz="2000" dirty="0">
              <a:latin typeface="Arial"/>
              <a:cs typeface="Arial"/>
            </a:endParaRPr>
          </a:p>
        </p:txBody>
      </p:sp>
      <p:sp>
        <p:nvSpPr>
          <p:cNvPr id="13" name="object 3"/>
          <p:cNvSpPr txBox="1"/>
          <p:nvPr/>
        </p:nvSpPr>
        <p:spPr>
          <a:xfrm>
            <a:off x="8224596" y="3352420"/>
            <a:ext cx="3754754" cy="2904641"/>
          </a:xfrm>
          <a:prstGeom prst="rect">
            <a:avLst/>
          </a:prstGeom>
          <a:solidFill>
            <a:srgbClr val="203358">
              <a:alpha val="78039"/>
            </a:srgbClr>
          </a:solidFill>
        </p:spPr>
        <p:txBody>
          <a:bodyPr vert="horz" wrap="square" lIns="0" tIns="260350" rIns="0" bIns="0" rtlCol="0">
            <a:spAutoFit/>
          </a:bodyPr>
          <a:lstStyle/>
          <a:p>
            <a:pPr marL="349250">
              <a:lnSpc>
                <a:spcPct val="100000"/>
              </a:lnSpc>
              <a:spcBef>
                <a:spcPts val="2050"/>
              </a:spcBef>
            </a:pPr>
            <a:r>
              <a:rPr lang="pt-BR" sz="3000" b="1" dirty="0" smtClean="0">
                <a:solidFill>
                  <a:srgbClr val="F1F1F1"/>
                </a:solidFill>
                <a:latin typeface="Arial"/>
                <a:cs typeface="Arial"/>
              </a:rPr>
              <a:t>FINANÇAS</a:t>
            </a:r>
            <a:endParaRPr sz="3000" dirty="0">
              <a:latin typeface="Arial"/>
              <a:cs typeface="Arial"/>
            </a:endParaRPr>
          </a:p>
          <a:p>
            <a:pPr marL="345440">
              <a:lnSpc>
                <a:spcPct val="100000"/>
              </a:lnSpc>
              <a:spcBef>
                <a:spcPts val="1280"/>
              </a:spcBef>
            </a:pPr>
            <a:r>
              <a:rPr lang="pt-BR" sz="2000" b="1" spc="-20" dirty="0" smtClean="0">
                <a:solidFill>
                  <a:srgbClr val="FFD966"/>
                </a:solidFill>
                <a:latin typeface="Arial"/>
                <a:cs typeface="Arial"/>
              </a:rPr>
              <a:t>Detecção de fraudes e análise preditiva de riscos, melhorando a eficiência nas decisões de crédito e investimento.</a:t>
            </a:r>
          </a:p>
          <a:p>
            <a:pPr marL="345440">
              <a:lnSpc>
                <a:spcPct val="100000"/>
              </a:lnSpc>
              <a:spcBef>
                <a:spcPts val="1280"/>
              </a:spcBef>
            </a:pPr>
            <a:endParaRPr sz="2000" dirty="0">
              <a:latin typeface="Arial"/>
              <a:cs typeface="Arial"/>
            </a:endParaRPr>
          </a:p>
        </p:txBody>
      </p:sp>
      <p:sp>
        <p:nvSpPr>
          <p:cNvPr id="14" name="object 17"/>
          <p:cNvSpPr txBox="1"/>
          <p:nvPr/>
        </p:nvSpPr>
        <p:spPr>
          <a:xfrm>
            <a:off x="3293045" y="1371600"/>
            <a:ext cx="5608955" cy="1367041"/>
          </a:xfrm>
          <a:prstGeom prst="rect">
            <a:avLst/>
          </a:prstGeom>
        </p:spPr>
        <p:txBody>
          <a:bodyPr vert="horz" wrap="square" lIns="0" tIns="12700" rIns="0" bIns="0" rtlCol="0">
            <a:spAutoFit/>
          </a:bodyPr>
          <a:lstStyle/>
          <a:p>
            <a:pPr marL="12700" marR="5080">
              <a:lnSpc>
                <a:spcPct val="100000"/>
              </a:lnSpc>
              <a:spcBef>
                <a:spcPts val="100"/>
              </a:spcBef>
            </a:pPr>
            <a:r>
              <a:rPr lang="pt-BR" sz="2200" dirty="0" smtClean="0">
                <a:solidFill>
                  <a:srgbClr val="D9D9D9"/>
                </a:solidFill>
                <a:latin typeface="Arial"/>
                <a:cs typeface="Arial"/>
              </a:rPr>
              <a:t>O Big Data revolucionou diversos setores ao permitir a análise massiva de dados, gerando insights rápidos e precisos para tomada de decisões estratégicas.</a:t>
            </a:r>
            <a:endParaRPr sz="2200" dirty="0">
              <a:latin typeface="Arial"/>
              <a:cs typeface="Arial"/>
            </a:endParaRP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216" y="10668"/>
            <a:ext cx="12184380" cy="6847840"/>
            <a:chOff x="8216" y="10668"/>
            <a:chExt cx="12184380" cy="6847840"/>
          </a:xfrm>
        </p:grpSpPr>
        <p:pic>
          <p:nvPicPr>
            <p:cNvPr id="3" name="object 3"/>
            <p:cNvPicPr/>
            <p:nvPr/>
          </p:nvPicPr>
          <p:blipFill>
            <a:blip r:embed="rId2" cstate="print"/>
            <a:stretch>
              <a:fillRect/>
            </a:stretch>
          </p:blipFill>
          <p:spPr>
            <a:xfrm>
              <a:off x="4427982" y="2805684"/>
              <a:ext cx="2818638" cy="2843783"/>
            </a:xfrm>
            <a:prstGeom prst="rect">
              <a:avLst/>
            </a:prstGeom>
          </p:spPr>
        </p:pic>
        <p:pic>
          <p:nvPicPr>
            <p:cNvPr id="4" name="object 4"/>
            <p:cNvPicPr/>
            <p:nvPr/>
          </p:nvPicPr>
          <p:blipFill>
            <a:blip r:embed="rId3" cstate="print"/>
            <a:stretch>
              <a:fillRect/>
            </a:stretch>
          </p:blipFill>
          <p:spPr>
            <a:xfrm>
              <a:off x="8216" y="10668"/>
              <a:ext cx="12183783" cy="6847331"/>
            </a:xfrm>
            <a:prstGeom prst="rect">
              <a:avLst/>
            </a:prstGeom>
          </p:spPr>
        </p:pic>
      </p:grpSp>
      <p:grpSp>
        <p:nvGrpSpPr>
          <p:cNvPr id="7" name="object 7"/>
          <p:cNvGrpSpPr/>
          <p:nvPr/>
        </p:nvGrpSpPr>
        <p:grpSpPr>
          <a:xfrm>
            <a:off x="0" y="0"/>
            <a:ext cx="1997075" cy="2108835"/>
            <a:chOff x="0" y="0"/>
            <a:chExt cx="1997075" cy="2108835"/>
          </a:xfrm>
        </p:grpSpPr>
        <p:pic>
          <p:nvPicPr>
            <p:cNvPr id="8" name="object 8"/>
            <p:cNvPicPr/>
            <p:nvPr/>
          </p:nvPicPr>
          <p:blipFill>
            <a:blip r:embed="rId4" cstate="print"/>
            <a:stretch>
              <a:fillRect/>
            </a:stretch>
          </p:blipFill>
          <p:spPr>
            <a:xfrm>
              <a:off x="0" y="0"/>
              <a:ext cx="1758251" cy="2108251"/>
            </a:xfrm>
            <a:prstGeom prst="rect">
              <a:avLst/>
            </a:prstGeom>
          </p:spPr>
        </p:pic>
        <p:sp>
          <p:nvSpPr>
            <p:cNvPr id="9" name="object 9"/>
            <p:cNvSpPr/>
            <p:nvPr/>
          </p:nvSpPr>
          <p:spPr>
            <a:xfrm>
              <a:off x="1934694" y="0"/>
              <a:ext cx="62230" cy="340995"/>
            </a:xfrm>
            <a:custGeom>
              <a:avLst/>
              <a:gdLst/>
              <a:ahLst/>
              <a:cxnLst/>
              <a:rect l="l" t="t" r="r" b="b"/>
              <a:pathLst>
                <a:path w="62230" h="340995">
                  <a:moveTo>
                    <a:pt x="7790" y="0"/>
                  </a:moveTo>
                  <a:lnTo>
                    <a:pt x="0" y="0"/>
                  </a:lnTo>
                  <a:lnTo>
                    <a:pt x="6588" y="36918"/>
                  </a:lnTo>
                  <a:lnTo>
                    <a:pt x="14051" y="86407"/>
                  </a:lnTo>
                  <a:lnTo>
                    <a:pt x="20190" y="136178"/>
                  </a:lnTo>
                  <a:lnTo>
                    <a:pt x="24998" y="186210"/>
                  </a:lnTo>
                  <a:lnTo>
                    <a:pt x="28468" y="236481"/>
                  </a:lnTo>
                  <a:lnTo>
                    <a:pt x="30592" y="286969"/>
                  </a:lnTo>
                  <a:lnTo>
                    <a:pt x="7618" y="287502"/>
                  </a:lnTo>
                  <a:lnTo>
                    <a:pt x="8685" y="340918"/>
                  </a:lnTo>
                  <a:lnTo>
                    <a:pt x="62126" y="339851"/>
                  </a:lnTo>
                  <a:lnTo>
                    <a:pt x="60542" y="286435"/>
                  </a:lnTo>
                  <a:lnTo>
                    <a:pt x="38085" y="286435"/>
                  </a:lnTo>
                  <a:lnTo>
                    <a:pt x="35959" y="235717"/>
                  </a:lnTo>
                  <a:lnTo>
                    <a:pt x="32486" y="185217"/>
                  </a:lnTo>
                  <a:lnTo>
                    <a:pt x="27675" y="134957"/>
                  </a:lnTo>
                  <a:lnTo>
                    <a:pt x="21530" y="84958"/>
                  </a:lnTo>
                  <a:lnTo>
                    <a:pt x="14060" y="35243"/>
                  </a:lnTo>
                  <a:lnTo>
                    <a:pt x="7790" y="0"/>
                  </a:lnTo>
                  <a:close/>
                </a:path>
                <a:path w="62230" h="340995">
                  <a:moveTo>
                    <a:pt x="60526" y="285902"/>
                  </a:moveTo>
                  <a:lnTo>
                    <a:pt x="38085" y="286435"/>
                  </a:lnTo>
                  <a:lnTo>
                    <a:pt x="60542" y="286435"/>
                  </a:lnTo>
                  <a:lnTo>
                    <a:pt x="60526" y="285902"/>
                  </a:lnTo>
                  <a:close/>
                </a:path>
              </a:pathLst>
            </a:custGeom>
            <a:solidFill>
              <a:srgbClr val="FFFFFF">
                <a:alpha val="39999"/>
              </a:srgbClr>
            </a:solidFill>
          </p:spPr>
          <p:txBody>
            <a:bodyPr wrap="square" lIns="0" tIns="0" rIns="0" bIns="0" rtlCol="0"/>
            <a:lstStyle/>
            <a:p>
              <a:endParaRPr/>
            </a:p>
          </p:txBody>
        </p:sp>
      </p:grpSp>
      <p:sp>
        <p:nvSpPr>
          <p:cNvPr id="36" name="object 36"/>
          <p:cNvSpPr txBox="1"/>
          <p:nvPr/>
        </p:nvSpPr>
        <p:spPr>
          <a:xfrm>
            <a:off x="304800" y="544893"/>
            <a:ext cx="11258195" cy="1405513"/>
          </a:xfrm>
          <a:prstGeom prst="rect">
            <a:avLst/>
          </a:prstGeom>
        </p:spPr>
        <p:txBody>
          <a:bodyPr vert="horz" wrap="square" lIns="0" tIns="71120" rIns="0" bIns="0" rtlCol="0">
            <a:spAutoFit/>
          </a:bodyPr>
          <a:lstStyle/>
          <a:p>
            <a:pPr marL="2835275" marR="5080" indent="495300" algn="r">
              <a:lnSpc>
                <a:spcPts val="2550"/>
              </a:lnSpc>
              <a:spcBef>
                <a:spcPts val="560"/>
              </a:spcBef>
            </a:pPr>
            <a:r>
              <a:rPr lang="pt-BR" sz="4000" b="1" dirty="0" smtClean="0">
                <a:solidFill>
                  <a:srgbClr val="F1F1F1"/>
                </a:solidFill>
                <a:latin typeface="Arial"/>
                <a:cs typeface="Arial"/>
              </a:rPr>
              <a:t>PRIVACIDADE EM BIG DATA</a:t>
            </a:r>
            <a:br>
              <a:rPr lang="pt-BR" sz="4000" b="1" dirty="0" smtClean="0">
                <a:solidFill>
                  <a:srgbClr val="F1F1F1"/>
                </a:solidFill>
                <a:latin typeface="Arial"/>
                <a:cs typeface="Arial"/>
              </a:rPr>
            </a:br>
            <a:r>
              <a:rPr lang="pt-BR" sz="2000" spc="-25" dirty="0" smtClean="0">
                <a:solidFill>
                  <a:srgbClr val="D9D9D9"/>
                </a:solidFill>
                <a:latin typeface="Arial"/>
                <a:cs typeface="Arial"/>
              </a:rPr>
              <a:t>O uso de Big Data levanta preocupações significativas sobre a privacidade, pois envolve a coleta, armazenamento e análise de grandes volumes de dados pessoais.</a:t>
            </a:r>
            <a:endParaRPr lang="pt-BR" sz="2000" dirty="0" smtClean="0">
              <a:latin typeface="Arial"/>
              <a:cs typeface="Arial"/>
            </a:endParaRPr>
          </a:p>
        </p:txBody>
      </p:sp>
      <p:grpSp>
        <p:nvGrpSpPr>
          <p:cNvPr id="37" name="object 37"/>
          <p:cNvGrpSpPr/>
          <p:nvPr/>
        </p:nvGrpSpPr>
        <p:grpSpPr>
          <a:xfrm flipH="1" flipV="1">
            <a:off x="29592" y="3041099"/>
            <a:ext cx="2983867" cy="631420"/>
            <a:chOff x="1991614" y="1930654"/>
            <a:chExt cx="2371725" cy="454659"/>
          </a:xfrm>
        </p:grpSpPr>
        <p:sp>
          <p:nvSpPr>
            <p:cNvPr id="38" name="object 38"/>
            <p:cNvSpPr/>
            <p:nvPr/>
          </p:nvSpPr>
          <p:spPr>
            <a:xfrm>
              <a:off x="3813048" y="1956816"/>
              <a:ext cx="525145" cy="403225"/>
            </a:xfrm>
            <a:custGeom>
              <a:avLst/>
              <a:gdLst/>
              <a:ahLst/>
              <a:cxnLst/>
              <a:rect l="l" t="t" r="r" b="b"/>
              <a:pathLst>
                <a:path w="525145" h="403225">
                  <a:moveTo>
                    <a:pt x="0" y="0"/>
                  </a:moveTo>
                  <a:lnTo>
                    <a:pt x="524802" y="402932"/>
                  </a:lnTo>
                </a:path>
              </a:pathLst>
            </a:custGeom>
            <a:ln w="12699">
              <a:solidFill>
                <a:srgbClr val="119FFF"/>
              </a:solidFill>
            </a:ln>
          </p:spPr>
          <p:txBody>
            <a:bodyPr wrap="square" lIns="0" tIns="0" rIns="0" bIns="0" rtlCol="0"/>
            <a:lstStyle/>
            <a:p>
              <a:endParaRPr/>
            </a:p>
          </p:txBody>
        </p:sp>
        <p:sp>
          <p:nvSpPr>
            <p:cNvPr id="39" name="object 39"/>
            <p:cNvSpPr/>
            <p:nvPr/>
          </p:nvSpPr>
          <p:spPr>
            <a:xfrm>
              <a:off x="4312450" y="2334348"/>
              <a:ext cx="50800" cy="50800"/>
            </a:xfrm>
            <a:custGeom>
              <a:avLst/>
              <a:gdLst/>
              <a:ahLst/>
              <a:cxnLst/>
              <a:rect l="l" t="t" r="r" b="b"/>
              <a:pathLst>
                <a:path w="50800" h="50800">
                  <a:moveTo>
                    <a:pt x="25400" y="0"/>
                  </a:moveTo>
                  <a:lnTo>
                    <a:pt x="15510" y="1995"/>
                  </a:lnTo>
                  <a:lnTo>
                    <a:pt x="7437" y="7437"/>
                  </a:lnTo>
                  <a:lnTo>
                    <a:pt x="1995" y="15510"/>
                  </a:lnTo>
                  <a:lnTo>
                    <a:pt x="0" y="25400"/>
                  </a:lnTo>
                  <a:lnTo>
                    <a:pt x="1997" y="35289"/>
                  </a:lnTo>
                  <a:lnTo>
                    <a:pt x="7442" y="43362"/>
                  </a:lnTo>
                  <a:lnTo>
                    <a:pt x="15516" y="48804"/>
                  </a:lnTo>
                  <a:lnTo>
                    <a:pt x="25400" y="50800"/>
                  </a:lnTo>
                  <a:lnTo>
                    <a:pt x="35289" y="48802"/>
                  </a:lnTo>
                  <a:lnTo>
                    <a:pt x="43362" y="43357"/>
                  </a:lnTo>
                  <a:lnTo>
                    <a:pt x="48804" y="35283"/>
                  </a:lnTo>
                  <a:lnTo>
                    <a:pt x="50800" y="25400"/>
                  </a:lnTo>
                  <a:lnTo>
                    <a:pt x="48802" y="15510"/>
                  </a:lnTo>
                  <a:lnTo>
                    <a:pt x="43357" y="7437"/>
                  </a:lnTo>
                  <a:lnTo>
                    <a:pt x="35283" y="1995"/>
                  </a:lnTo>
                  <a:lnTo>
                    <a:pt x="25400" y="0"/>
                  </a:lnTo>
                  <a:close/>
                </a:path>
              </a:pathLst>
            </a:custGeom>
            <a:solidFill>
              <a:srgbClr val="119FFF"/>
            </a:solidFill>
          </p:spPr>
          <p:txBody>
            <a:bodyPr wrap="square" lIns="0" tIns="0" rIns="0" bIns="0" rtlCol="0"/>
            <a:lstStyle/>
            <a:p>
              <a:endParaRPr/>
            </a:p>
          </p:txBody>
        </p:sp>
        <p:sp>
          <p:nvSpPr>
            <p:cNvPr id="40" name="object 40"/>
            <p:cNvSpPr/>
            <p:nvPr/>
          </p:nvSpPr>
          <p:spPr>
            <a:xfrm>
              <a:off x="3947541" y="1993773"/>
              <a:ext cx="138430" cy="106045"/>
            </a:xfrm>
            <a:custGeom>
              <a:avLst/>
              <a:gdLst/>
              <a:ahLst/>
              <a:cxnLst/>
              <a:rect l="l" t="t" r="r" b="b"/>
              <a:pathLst>
                <a:path w="138429" h="106044">
                  <a:moveTo>
                    <a:pt x="0" y="0"/>
                  </a:moveTo>
                  <a:lnTo>
                    <a:pt x="138036" y="105981"/>
                  </a:lnTo>
                </a:path>
              </a:pathLst>
            </a:custGeom>
            <a:ln w="25146">
              <a:solidFill>
                <a:srgbClr val="119FFF"/>
              </a:solidFill>
            </a:ln>
          </p:spPr>
          <p:txBody>
            <a:bodyPr wrap="square" lIns="0" tIns="0" rIns="0" bIns="0" rtlCol="0"/>
            <a:lstStyle/>
            <a:p>
              <a:endParaRPr/>
            </a:p>
          </p:txBody>
        </p:sp>
        <p:sp>
          <p:nvSpPr>
            <p:cNvPr id="41" name="object 41"/>
            <p:cNvSpPr/>
            <p:nvPr/>
          </p:nvSpPr>
          <p:spPr>
            <a:xfrm>
              <a:off x="2017014" y="1956054"/>
              <a:ext cx="1798955" cy="0"/>
            </a:xfrm>
            <a:custGeom>
              <a:avLst/>
              <a:gdLst/>
              <a:ahLst/>
              <a:cxnLst/>
              <a:rect l="l" t="t" r="r" b="b"/>
              <a:pathLst>
                <a:path w="1798954">
                  <a:moveTo>
                    <a:pt x="1798408" y="0"/>
                  </a:moveTo>
                  <a:lnTo>
                    <a:pt x="0" y="0"/>
                  </a:lnTo>
                </a:path>
              </a:pathLst>
            </a:custGeom>
            <a:ln w="12700">
              <a:solidFill>
                <a:srgbClr val="119FFF"/>
              </a:solidFill>
            </a:ln>
          </p:spPr>
          <p:txBody>
            <a:bodyPr wrap="square" lIns="0" tIns="0" rIns="0" bIns="0" rtlCol="0"/>
            <a:lstStyle/>
            <a:p>
              <a:endParaRPr/>
            </a:p>
          </p:txBody>
        </p:sp>
        <p:sp>
          <p:nvSpPr>
            <p:cNvPr id="42" name="object 42"/>
            <p:cNvSpPr/>
            <p:nvPr/>
          </p:nvSpPr>
          <p:spPr>
            <a:xfrm>
              <a:off x="1991614" y="1930654"/>
              <a:ext cx="50800" cy="50800"/>
            </a:xfrm>
            <a:custGeom>
              <a:avLst/>
              <a:gdLst/>
              <a:ahLst/>
              <a:cxnLst/>
              <a:rect l="l" t="t" r="r" b="b"/>
              <a:pathLst>
                <a:path w="50800" h="50800">
                  <a:moveTo>
                    <a:pt x="25400" y="0"/>
                  </a:moveTo>
                  <a:lnTo>
                    <a:pt x="15516" y="1995"/>
                  </a:lnTo>
                  <a:lnTo>
                    <a:pt x="7442" y="7437"/>
                  </a:lnTo>
                  <a:lnTo>
                    <a:pt x="1997" y="15510"/>
                  </a:lnTo>
                  <a:lnTo>
                    <a:pt x="0" y="25400"/>
                  </a:lnTo>
                  <a:lnTo>
                    <a:pt x="1995" y="35283"/>
                  </a:lnTo>
                  <a:lnTo>
                    <a:pt x="7437" y="43357"/>
                  </a:lnTo>
                  <a:lnTo>
                    <a:pt x="15510" y="48802"/>
                  </a:lnTo>
                  <a:lnTo>
                    <a:pt x="25400" y="50800"/>
                  </a:lnTo>
                  <a:lnTo>
                    <a:pt x="35283" y="48804"/>
                  </a:lnTo>
                  <a:lnTo>
                    <a:pt x="43357" y="43362"/>
                  </a:lnTo>
                  <a:lnTo>
                    <a:pt x="48802" y="35289"/>
                  </a:lnTo>
                  <a:lnTo>
                    <a:pt x="50800" y="25400"/>
                  </a:lnTo>
                  <a:lnTo>
                    <a:pt x="48804" y="15510"/>
                  </a:lnTo>
                  <a:lnTo>
                    <a:pt x="43362" y="7437"/>
                  </a:lnTo>
                  <a:lnTo>
                    <a:pt x="35289" y="1995"/>
                  </a:lnTo>
                  <a:lnTo>
                    <a:pt x="25400" y="0"/>
                  </a:lnTo>
                  <a:close/>
                </a:path>
              </a:pathLst>
            </a:custGeom>
            <a:solidFill>
              <a:srgbClr val="119FFF"/>
            </a:solidFill>
          </p:spPr>
          <p:txBody>
            <a:bodyPr wrap="square" lIns="0" tIns="0" rIns="0" bIns="0" rtlCol="0"/>
            <a:lstStyle/>
            <a:p>
              <a:endParaRPr/>
            </a:p>
          </p:txBody>
        </p:sp>
        <p:sp>
          <p:nvSpPr>
            <p:cNvPr id="43" name="object 43"/>
            <p:cNvSpPr/>
            <p:nvPr/>
          </p:nvSpPr>
          <p:spPr>
            <a:xfrm>
              <a:off x="3449193" y="1999869"/>
              <a:ext cx="327025" cy="0"/>
            </a:xfrm>
            <a:custGeom>
              <a:avLst/>
              <a:gdLst/>
              <a:ahLst/>
              <a:cxnLst/>
              <a:rect l="l" t="t" r="r" b="b"/>
              <a:pathLst>
                <a:path w="327025">
                  <a:moveTo>
                    <a:pt x="326669" y="0"/>
                  </a:moveTo>
                  <a:lnTo>
                    <a:pt x="0" y="0"/>
                  </a:lnTo>
                </a:path>
              </a:pathLst>
            </a:custGeom>
            <a:ln w="25146">
              <a:solidFill>
                <a:srgbClr val="119FFF"/>
              </a:solidFill>
            </a:ln>
          </p:spPr>
          <p:txBody>
            <a:bodyPr wrap="square" lIns="0" tIns="0" rIns="0" bIns="0" rtlCol="0"/>
            <a:lstStyle/>
            <a:p>
              <a:endParaRPr/>
            </a:p>
          </p:txBody>
        </p:sp>
      </p:grpSp>
      <p:sp>
        <p:nvSpPr>
          <p:cNvPr id="45" name="object 10"/>
          <p:cNvSpPr txBox="1"/>
          <p:nvPr/>
        </p:nvSpPr>
        <p:spPr>
          <a:xfrm>
            <a:off x="918862" y="3207628"/>
            <a:ext cx="3581401" cy="320601"/>
          </a:xfrm>
          <a:prstGeom prst="rect">
            <a:avLst/>
          </a:prstGeom>
        </p:spPr>
        <p:txBody>
          <a:bodyPr vert="horz" wrap="square" lIns="0" tIns="12700" rIns="0" bIns="0" rtlCol="0">
            <a:spAutoFit/>
          </a:bodyPr>
          <a:lstStyle/>
          <a:p>
            <a:pPr marL="12700">
              <a:lnSpc>
                <a:spcPct val="100000"/>
              </a:lnSpc>
              <a:spcBef>
                <a:spcPts val="100"/>
              </a:spcBef>
            </a:pPr>
            <a:r>
              <a:rPr lang="pt-BR" sz="2000" b="1" spc="-25" dirty="0" smtClean="0">
                <a:solidFill>
                  <a:srgbClr val="D9D9D9"/>
                </a:solidFill>
                <a:latin typeface="Arial"/>
                <a:cs typeface="Arial"/>
              </a:rPr>
              <a:t>Vazamento de dados</a:t>
            </a:r>
            <a:endParaRPr sz="2000" dirty="0">
              <a:latin typeface="Arial"/>
              <a:cs typeface="Arial"/>
            </a:endParaRPr>
          </a:p>
        </p:txBody>
      </p:sp>
      <p:sp>
        <p:nvSpPr>
          <p:cNvPr id="48" name="object 36"/>
          <p:cNvSpPr txBox="1"/>
          <p:nvPr/>
        </p:nvSpPr>
        <p:spPr>
          <a:xfrm>
            <a:off x="-2420393" y="3672519"/>
            <a:ext cx="8973593" cy="707886"/>
          </a:xfrm>
          <a:prstGeom prst="rect">
            <a:avLst/>
          </a:prstGeom>
        </p:spPr>
        <p:txBody>
          <a:bodyPr vert="horz" wrap="square" lIns="0" tIns="71120" rIns="0" bIns="0" rtlCol="0">
            <a:spAutoFit/>
          </a:bodyPr>
          <a:lstStyle/>
          <a:p>
            <a:pPr marL="2835275" marR="5080" indent="495300" algn="l">
              <a:lnSpc>
                <a:spcPts val="2550"/>
              </a:lnSpc>
              <a:spcBef>
                <a:spcPts val="560"/>
              </a:spcBef>
            </a:pPr>
            <a:r>
              <a:rPr lang="pt-BR" spc="-25" dirty="0" smtClean="0">
                <a:solidFill>
                  <a:srgbClr val="D9D9D9"/>
                </a:solidFill>
                <a:latin typeface="Arial"/>
                <a:cs typeface="Arial"/>
              </a:rPr>
              <a:t>Grandes volumes aumentam o risco de brechas de segurança.</a:t>
            </a:r>
            <a:endParaRPr lang="pt-BR" dirty="0" smtClean="0">
              <a:latin typeface="Arial"/>
              <a:cs typeface="Arial"/>
            </a:endParaRPr>
          </a:p>
        </p:txBody>
      </p:sp>
      <p:grpSp>
        <p:nvGrpSpPr>
          <p:cNvPr id="71" name="object 37"/>
          <p:cNvGrpSpPr/>
          <p:nvPr/>
        </p:nvGrpSpPr>
        <p:grpSpPr>
          <a:xfrm flipV="1">
            <a:off x="9100238" y="3040481"/>
            <a:ext cx="3091762" cy="631420"/>
            <a:chOff x="1991614" y="1930654"/>
            <a:chExt cx="2371725" cy="454659"/>
          </a:xfrm>
        </p:grpSpPr>
        <p:sp>
          <p:nvSpPr>
            <p:cNvPr id="72" name="object 38"/>
            <p:cNvSpPr/>
            <p:nvPr/>
          </p:nvSpPr>
          <p:spPr>
            <a:xfrm>
              <a:off x="3813048" y="1956816"/>
              <a:ext cx="525145" cy="403225"/>
            </a:xfrm>
            <a:custGeom>
              <a:avLst/>
              <a:gdLst/>
              <a:ahLst/>
              <a:cxnLst/>
              <a:rect l="l" t="t" r="r" b="b"/>
              <a:pathLst>
                <a:path w="525145" h="403225">
                  <a:moveTo>
                    <a:pt x="0" y="0"/>
                  </a:moveTo>
                  <a:lnTo>
                    <a:pt x="524802" y="402932"/>
                  </a:lnTo>
                </a:path>
              </a:pathLst>
            </a:custGeom>
            <a:ln w="12699">
              <a:solidFill>
                <a:srgbClr val="119FFF"/>
              </a:solidFill>
            </a:ln>
          </p:spPr>
          <p:txBody>
            <a:bodyPr wrap="square" lIns="0" tIns="0" rIns="0" bIns="0" rtlCol="0"/>
            <a:lstStyle/>
            <a:p>
              <a:endParaRPr/>
            </a:p>
          </p:txBody>
        </p:sp>
        <p:sp>
          <p:nvSpPr>
            <p:cNvPr id="73" name="object 39"/>
            <p:cNvSpPr/>
            <p:nvPr/>
          </p:nvSpPr>
          <p:spPr>
            <a:xfrm>
              <a:off x="4312450" y="2334348"/>
              <a:ext cx="50800" cy="50800"/>
            </a:xfrm>
            <a:custGeom>
              <a:avLst/>
              <a:gdLst/>
              <a:ahLst/>
              <a:cxnLst/>
              <a:rect l="l" t="t" r="r" b="b"/>
              <a:pathLst>
                <a:path w="50800" h="50800">
                  <a:moveTo>
                    <a:pt x="25400" y="0"/>
                  </a:moveTo>
                  <a:lnTo>
                    <a:pt x="15510" y="1995"/>
                  </a:lnTo>
                  <a:lnTo>
                    <a:pt x="7437" y="7437"/>
                  </a:lnTo>
                  <a:lnTo>
                    <a:pt x="1995" y="15510"/>
                  </a:lnTo>
                  <a:lnTo>
                    <a:pt x="0" y="25400"/>
                  </a:lnTo>
                  <a:lnTo>
                    <a:pt x="1997" y="35289"/>
                  </a:lnTo>
                  <a:lnTo>
                    <a:pt x="7442" y="43362"/>
                  </a:lnTo>
                  <a:lnTo>
                    <a:pt x="15516" y="48804"/>
                  </a:lnTo>
                  <a:lnTo>
                    <a:pt x="25400" y="50800"/>
                  </a:lnTo>
                  <a:lnTo>
                    <a:pt x="35289" y="48802"/>
                  </a:lnTo>
                  <a:lnTo>
                    <a:pt x="43362" y="43357"/>
                  </a:lnTo>
                  <a:lnTo>
                    <a:pt x="48804" y="35283"/>
                  </a:lnTo>
                  <a:lnTo>
                    <a:pt x="50800" y="25400"/>
                  </a:lnTo>
                  <a:lnTo>
                    <a:pt x="48802" y="15510"/>
                  </a:lnTo>
                  <a:lnTo>
                    <a:pt x="43357" y="7437"/>
                  </a:lnTo>
                  <a:lnTo>
                    <a:pt x="35283" y="1995"/>
                  </a:lnTo>
                  <a:lnTo>
                    <a:pt x="25400" y="0"/>
                  </a:lnTo>
                  <a:close/>
                </a:path>
              </a:pathLst>
            </a:custGeom>
            <a:solidFill>
              <a:srgbClr val="119FFF"/>
            </a:solidFill>
          </p:spPr>
          <p:txBody>
            <a:bodyPr wrap="square" lIns="0" tIns="0" rIns="0" bIns="0" rtlCol="0"/>
            <a:lstStyle/>
            <a:p>
              <a:endParaRPr/>
            </a:p>
          </p:txBody>
        </p:sp>
        <p:sp>
          <p:nvSpPr>
            <p:cNvPr id="74" name="object 40"/>
            <p:cNvSpPr/>
            <p:nvPr/>
          </p:nvSpPr>
          <p:spPr>
            <a:xfrm>
              <a:off x="3947541" y="1993773"/>
              <a:ext cx="138430" cy="106045"/>
            </a:xfrm>
            <a:custGeom>
              <a:avLst/>
              <a:gdLst/>
              <a:ahLst/>
              <a:cxnLst/>
              <a:rect l="l" t="t" r="r" b="b"/>
              <a:pathLst>
                <a:path w="138429" h="106044">
                  <a:moveTo>
                    <a:pt x="0" y="0"/>
                  </a:moveTo>
                  <a:lnTo>
                    <a:pt x="138036" y="105981"/>
                  </a:lnTo>
                </a:path>
              </a:pathLst>
            </a:custGeom>
            <a:ln w="25146">
              <a:solidFill>
                <a:srgbClr val="119FFF"/>
              </a:solidFill>
            </a:ln>
          </p:spPr>
          <p:txBody>
            <a:bodyPr wrap="square" lIns="0" tIns="0" rIns="0" bIns="0" rtlCol="0"/>
            <a:lstStyle/>
            <a:p>
              <a:endParaRPr/>
            </a:p>
          </p:txBody>
        </p:sp>
        <p:sp>
          <p:nvSpPr>
            <p:cNvPr id="75" name="object 41"/>
            <p:cNvSpPr/>
            <p:nvPr/>
          </p:nvSpPr>
          <p:spPr>
            <a:xfrm>
              <a:off x="2017014" y="1956054"/>
              <a:ext cx="1798955" cy="0"/>
            </a:xfrm>
            <a:custGeom>
              <a:avLst/>
              <a:gdLst/>
              <a:ahLst/>
              <a:cxnLst/>
              <a:rect l="l" t="t" r="r" b="b"/>
              <a:pathLst>
                <a:path w="1798954">
                  <a:moveTo>
                    <a:pt x="1798408" y="0"/>
                  </a:moveTo>
                  <a:lnTo>
                    <a:pt x="0" y="0"/>
                  </a:lnTo>
                </a:path>
              </a:pathLst>
            </a:custGeom>
            <a:ln w="12700">
              <a:solidFill>
                <a:srgbClr val="119FFF"/>
              </a:solidFill>
            </a:ln>
          </p:spPr>
          <p:txBody>
            <a:bodyPr wrap="square" lIns="0" tIns="0" rIns="0" bIns="0" rtlCol="0"/>
            <a:lstStyle/>
            <a:p>
              <a:endParaRPr/>
            </a:p>
          </p:txBody>
        </p:sp>
        <p:sp>
          <p:nvSpPr>
            <p:cNvPr id="76" name="object 42"/>
            <p:cNvSpPr/>
            <p:nvPr/>
          </p:nvSpPr>
          <p:spPr>
            <a:xfrm>
              <a:off x="1991614" y="1930654"/>
              <a:ext cx="50800" cy="50800"/>
            </a:xfrm>
            <a:custGeom>
              <a:avLst/>
              <a:gdLst/>
              <a:ahLst/>
              <a:cxnLst/>
              <a:rect l="l" t="t" r="r" b="b"/>
              <a:pathLst>
                <a:path w="50800" h="50800">
                  <a:moveTo>
                    <a:pt x="25400" y="0"/>
                  </a:moveTo>
                  <a:lnTo>
                    <a:pt x="15516" y="1995"/>
                  </a:lnTo>
                  <a:lnTo>
                    <a:pt x="7442" y="7437"/>
                  </a:lnTo>
                  <a:lnTo>
                    <a:pt x="1997" y="15510"/>
                  </a:lnTo>
                  <a:lnTo>
                    <a:pt x="0" y="25400"/>
                  </a:lnTo>
                  <a:lnTo>
                    <a:pt x="1995" y="35283"/>
                  </a:lnTo>
                  <a:lnTo>
                    <a:pt x="7437" y="43357"/>
                  </a:lnTo>
                  <a:lnTo>
                    <a:pt x="15510" y="48802"/>
                  </a:lnTo>
                  <a:lnTo>
                    <a:pt x="25400" y="50800"/>
                  </a:lnTo>
                  <a:lnTo>
                    <a:pt x="35283" y="48804"/>
                  </a:lnTo>
                  <a:lnTo>
                    <a:pt x="43357" y="43362"/>
                  </a:lnTo>
                  <a:lnTo>
                    <a:pt x="48802" y="35289"/>
                  </a:lnTo>
                  <a:lnTo>
                    <a:pt x="50800" y="25400"/>
                  </a:lnTo>
                  <a:lnTo>
                    <a:pt x="48804" y="15510"/>
                  </a:lnTo>
                  <a:lnTo>
                    <a:pt x="43362" y="7437"/>
                  </a:lnTo>
                  <a:lnTo>
                    <a:pt x="35289" y="1995"/>
                  </a:lnTo>
                  <a:lnTo>
                    <a:pt x="25400" y="0"/>
                  </a:lnTo>
                  <a:close/>
                </a:path>
              </a:pathLst>
            </a:custGeom>
            <a:solidFill>
              <a:srgbClr val="119FFF"/>
            </a:solidFill>
          </p:spPr>
          <p:txBody>
            <a:bodyPr wrap="square" lIns="0" tIns="0" rIns="0" bIns="0" rtlCol="0"/>
            <a:lstStyle/>
            <a:p>
              <a:endParaRPr/>
            </a:p>
          </p:txBody>
        </p:sp>
        <p:sp>
          <p:nvSpPr>
            <p:cNvPr id="77" name="object 43"/>
            <p:cNvSpPr/>
            <p:nvPr/>
          </p:nvSpPr>
          <p:spPr>
            <a:xfrm>
              <a:off x="3449193" y="1999869"/>
              <a:ext cx="327025" cy="0"/>
            </a:xfrm>
            <a:custGeom>
              <a:avLst/>
              <a:gdLst/>
              <a:ahLst/>
              <a:cxnLst/>
              <a:rect l="l" t="t" r="r" b="b"/>
              <a:pathLst>
                <a:path w="327025">
                  <a:moveTo>
                    <a:pt x="326669" y="0"/>
                  </a:moveTo>
                  <a:lnTo>
                    <a:pt x="0" y="0"/>
                  </a:lnTo>
                </a:path>
              </a:pathLst>
            </a:custGeom>
            <a:ln w="25146">
              <a:solidFill>
                <a:srgbClr val="119FFF"/>
              </a:solidFill>
            </a:ln>
          </p:spPr>
          <p:txBody>
            <a:bodyPr wrap="square" lIns="0" tIns="0" rIns="0" bIns="0" rtlCol="0"/>
            <a:lstStyle/>
            <a:p>
              <a:endParaRPr/>
            </a:p>
          </p:txBody>
        </p:sp>
      </p:grpSp>
      <p:sp>
        <p:nvSpPr>
          <p:cNvPr id="78" name="object 10"/>
          <p:cNvSpPr txBox="1"/>
          <p:nvPr/>
        </p:nvSpPr>
        <p:spPr>
          <a:xfrm>
            <a:off x="9422778" y="3195272"/>
            <a:ext cx="3581401" cy="320601"/>
          </a:xfrm>
          <a:prstGeom prst="rect">
            <a:avLst/>
          </a:prstGeom>
        </p:spPr>
        <p:txBody>
          <a:bodyPr vert="horz" wrap="square" lIns="0" tIns="12700" rIns="0" bIns="0" rtlCol="0">
            <a:spAutoFit/>
          </a:bodyPr>
          <a:lstStyle/>
          <a:p>
            <a:pPr marL="12700">
              <a:lnSpc>
                <a:spcPct val="100000"/>
              </a:lnSpc>
              <a:spcBef>
                <a:spcPts val="100"/>
              </a:spcBef>
            </a:pPr>
            <a:r>
              <a:rPr lang="pt-BR" sz="2000" b="1" spc="-25" dirty="0" err="1" smtClean="0">
                <a:solidFill>
                  <a:srgbClr val="D9D9D9"/>
                </a:solidFill>
                <a:latin typeface="Arial"/>
                <a:cs typeface="Arial"/>
              </a:rPr>
              <a:t>Reidentificação</a:t>
            </a:r>
            <a:endParaRPr sz="2000" dirty="0">
              <a:latin typeface="Arial"/>
              <a:cs typeface="Arial"/>
            </a:endParaRPr>
          </a:p>
        </p:txBody>
      </p:sp>
      <p:sp>
        <p:nvSpPr>
          <p:cNvPr id="80" name="object 36"/>
          <p:cNvSpPr txBox="1"/>
          <p:nvPr/>
        </p:nvSpPr>
        <p:spPr>
          <a:xfrm>
            <a:off x="2856832" y="3671901"/>
            <a:ext cx="8973593" cy="707886"/>
          </a:xfrm>
          <a:prstGeom prst="rect">
            <a:avLst/>
          </a:prstGeom>
        </p:spPr>
        <p:txBody>
          <a:bodyPr vert="horz" wrap="square" lIns="0" tIns="71120" rIns="0" bIns="0" rtlCol="0">
            <a:spAutoFit/>
          </a:bodyPr>
          <a:lstStyle/>
          <a:p>
            <a:pPr marL="2835275" marR="5080" indent="495300" algn="r">
              <a:lnSpc>
                <a:spcPts val="2550"/>
              </a:lnSpc>
              <a:spcBef>
                <a:spcPts val="560"/>
              </a:spcBef>
            </a:pPr>
            <a:r>
              <a:rPr lang="pt-BR" spc="-25" dirty="0" smtClean="0">
                <a:solidFill>
                  <a:srgbClr val="D9D9D9"/>
                </a:solidFill>
                <a:latin typeface="Arial"/>
                <a:cs typeface="Arial"/>
              </a:rPr>
              <a:t>Mesmo dados anônimos podem ser combinados para identificar indivíduos.</a:t>
            </a:r>
            <a:endParaRPr lang="pt-BR" dirty="0" smtClean="0">
              <a:latin typeface="Arial"/>
              <a:cs typeface="Arial"/>
            </a:endParaRPr>
          </a:p>
        </p:txBody>
      </p:sp>
      <p:grpSp>
        <p:nvGrpSpPr>
          <p:cNvPr id="81" name="object 20"/>
          <p:cNvGrpSpPr/>
          <p:nvPr/>
        </p:nvGrpSpPr>
        <p:grpSpPr>
          <a:xfrm flipV="1">
            <a:off x="4736564" y="4912487"/>
            <a:ext cx="2315526" cy="104887"/>
            <a:chOff x="958341" y="5946647"/>
            <a:chExt cx="2229485" cy="97155"/>
          </a:xfrm>
        </p:grpSpPr>
        <p:sp>
          <p:nvSpPr>
            <p:cNvPr id="82" name="object 21"/>
            <p:cNvSpPr/>
            <p:nvPr/>
          </p:nvSpPr>
          <p:spPr>
            <a:xfrm>
              <a:off x="983741" y="5984747"/>
              <a:ext cx="2165985" cy="0"/>
            </a:xfrm>
            <a:custGeom>
              <a:avLst/>
              <a:gdLst/>
              <a:ahLst/>
              <a:cxnLst/>
              <a:rect l="l" t="t" r="r" b="b"/>
              <a:pathLst>
                <a:path w="2165985">
                  <a:moveTo>
                    <a:pt x="2165972" y="0"/>
                  </a:moveTo>
                  <a:lnTo>
                    <a:pt x="0" y="0"/>
                  </a:lnTo>
                </a:path>
              </a:pathLst>
            </a:custGeom>
            <a:ln w="12700">
              <a:solidFill>
                <a:srgbClr val="119FFF"/>
              </a:solidFill>
            </a:ln>
          </p:spPr>
          <p:txBody>
            <a:bodyPr wrap="square" lIns="0" tIns="0" rIns="0" bIns="0" rtlCol="0"/>
            <a:lstStyle/>
            <a:p>
              <a:endParaRPr/>
            </a:p>
          </p:txBody>
        </p:sp>
        <p:sp>
          <p:nvSpPr>
            <p:cNvPr id="83" name="object 22"/>
            <p:cNvSpPr/>
            <p:nvPr/>
          </p:nvSpPr>
          <p:spPr>
            <a:xfrm>
              <a:off x="958341" y="5959350"/>
              <a:ext cx="50800" cy="50800"/>
            </a:xfrm>
            <a:custGeom>
              <a:avLst/>
              <a:gdLst/>
              <a:ahLst/>
              <a:cxnLst/>
              <a:rect l="l" t="t" r="r" b="b"/>
              <a:pathLst>
                <a:path w="50800" h="50800">
                  <a:moveTo>
                    <a:pt x="25400" y="0"/>
                  </a:moveTo>
                  <a:lnTo>
                    <a:pt x="15516" y="1995"/>
                  </a:lnTo>
                  <a:lnTo>
                    <a:pt x="7442" y="7437"/>
                  </a:lnTo>
                  <a:lnTo>
                    <a:pt x="1997" y="15510"/>
                  </a:lnTo>
                  <a:lnTo>
                    <a:pt x="0" y="25399"/>
                  </a:lnTo>
                  <a:lnTo>
                    <a:pt x="1995" y="35283"/>
                  </a:lnTo>
                  <a:lnTo>
                    <a:pt x="7437" y="43357"/>
                  </a:lnTo>
                  <a:lnTo>
                    <a:pt x="15510" y="48802"/>
                  </a:lnTo>
                  <a:lnTo>
                    <a:pt x="25400" y="50799"/>
                  </a:lnTo>
                  <a:lnTo>
                    <a:pt x="35283" y="48804"/>
                  </a:lnTo>
                  <a:lnTo>
                    <a:pt x="43357" y="43362"/>
                  </a:lnTo>
                  <a:lnTo>
                    <a:pt x="48802" y="35289"/>
                  </a:lnTo>
                  <a:lnTo>
                    <a:pt x="50800" y="25399"/>
                  </a:lnTo>
                  <a:lnTo>
                    <a:pt x="48804" y="15510"/>
                  </a:lnTo>
                  <a:lnTo>
                    <a:pt x="43362" y="7437"/>
                  </a:lnTo>
                  <a:lnTo>
                    <a:pt x="35289" y="1995"/>
                  </a:lnTo>
                  <a:lnTo>
                    <a:pt x="25400" y="0"/>
                  </a:lnTo>
                  <a:close/>
                </a:path>
              </a:pathLst>
            </a:custGeom>
            <a:solidFill>
              <a:srgbClr val="119FFF"/>
            </a:solidFill>
          </p:spPr>
          <p:txBody>
            <a:bodyPr wrap="square" lIns="0" tIns="0" rIns="0" bIns="0" rtlCol="0"/>
            <a:lstStyle/>
            <a:p>
              <a:endParaRPr/>
            </a:p>
          </p:txBody>
        </p:sp>
        <p:pic>
          <p:nvPicPr>
            <p:cNvPr id="84" name="object 23"/>
            <p:cNvPicPr/>
            <p:nvPr/>
          </p:nvPicPr>
          <p:blipFill>
            <a:blip r:embed="rId5" cstate="print"/>
            <a:stretch>
              <a:fillRect/>
            </a:stretch>
          </p:blipFill>
          <p:spPr>
            <a:xfrm>
              <a:off x="3111614" y="5946647"/>
              <a:ext cx="76200" cy="76200"/>
            </a:xfrm>
            <a:prstGeom prst="rect">
              <a:avLst/>
            </a:prstGeom>
          </p:spPr>
        </p:pic>
        <p:sp>
          <p:nvSpPr>
            <p:cNvPr id="85" name="object 24"/>
            <p:cNvSpPr/>
            <p:nvPr/>
          </p:nvSpPr>
          <p:spPr>
            <a:xfrm>
              <a:off x="2817494" y="6030848"/>
              <a:ext cx="262890" cy="0"/>
            </a:xfrm>
            <a:custGeom>
              <a:avLst/>
              <a:gdLst/>
              <a:ahLst/>
              <a:cxnLst/>
              <a:rect l="l" t="t" r="r" b="b"/>
              <a:pathLst>
                <a:path w="262889">
                  <a:moveTo>
                    <a:pt x="262724" y="0"/>
                  </a:moveTo>
                  <a:lnTo>
                    <a:pt x="0" y="0"/>
                  </a:lnTo>
                </a:path>
              </a:pathLst>
            </a:custGeom>
            <a:ln w="25146">
              <a:solidFill>
                <a:srgbClr val="119FFF"/>
              </a:solidFill>
            </a:ln>
          </p:spPr>
          <p:txBody>
            <a:bodyPr wrap="square" lIns="0" tIns="0" rIns="0" bIns="0" rtlCol="0"/>
            <a:lstStyle/>
            <a:p>
              <a:endParaRPr/>
            </a:p>
          </p:txBody>
        </p:sp>
      </p:grpSp>
      <p:sp>
        <p:nvSpPr>
          <p:cNvPr id="86" name="object 10"/>
          <p:cNvSpPr txBox="1"/>
          <p:nvPr/>
        </p:nvSpPr>
        <p:spPr>
          <a:xfrm>
            <a:off x="5221806" y="4524229"/>
            <a:ext cx="3581401" cy="320601"/>
          </a:xfrm>
          <a:prstGeom prst="rect">
            <a:avLst/>
          </a:prstGeom>
        </p:spPr>
        <p:txBody>
          <a:bodyPr vert="horz" wrap="square" lIns="0" tIns="12700" rIns="0" bIns="0" rtlCol="0">
            <a:spAutoFit/>
          </a:bodyPr>
          <a:lstStyle/>
          <a:p>
            <a:pPr marL="12700">
              <a:lnSpc>
                <a:spcPct val="100000"/>
              </a:lnSpc>
              <a:spcBef>
                <a:spcPts val="100"/>
              </a:spcBef>
            </a:pPr>
            <a:r>
              <a:rPr lang="pt-BR" sz="2000" b="1" spc="-25" dirty="0" smtClean="0">
                <a:solidFill>
                  <a:srgbClr val="D9D9D9"/>
                </a:solidFill>
                <a:latin typeface="Arial"/>
                <a:cs typeface="Arial"/>
              </a:rPr>
              <a:t>Uso indevido</a:t>
            </a:r>
            <a:endParaRPr sz="2000" dirty="0">
              <a:latin typeface="Arial"/>
              <a:cs typeface="Arial"/>
            </a:endParaRPr>
          </a:p>
        </p:txBody>
      </p:sp>
      <p:sp>
        <p:nvSpPr>
          <p:cNvPr id="87" name="object 36"/>
          <p:cNvSpPr txBox="1"/>
          <p:nvPr/>
        </p:nvSpPr>
        <p:spPr>
          <a:xfrm>
            <a:off x="-145701" y="5029694"/>
            <a:ext cx="8973593" cy="707886"/>
          </a:xfrm>
          <a:prstGeom prst="rect">
            <a:avLst/>
          </a:prstGeom>
        </p:spPr>
        <p:txBody>
          <a:bodyPr vert="horz" wrap="square" lIns="0" tIns="71120" rIns="0" bIns="0" rtlCol="0">
            <a:spAutoFit/>
          </a:bodyPr>
          <a:lstStyle/>
          <a:p>
            <a:pPr marL="2835275" marR="5080" indent="495300" algn="ctr">
              <a:lnSpc>
                <a:spcPts val="2550"/>
              </a:lnSpc>
              <a:spcBef>
                <a:spcPts val="560"/>
              </a:spcBef>
            </a:pPr>
            <a:r>
              <a:rPr lang="pt-BR" spc="-25" dirty="0" smtClean="0">
                <a:solidFill>
                  <a:srgbClr val="D9D9D9"/>
                </a:solidFill>
                <a:latin typeface="Arial"/>
                <a:cs typeface="Arial"/>
              </a:rPr>
              <a:t>Informações sensíveis podem ser exploradas sem consentimento adequado.</a:t>
            </a:r>
            <a:endParaRPr lang="pt-BR" dirty="0" smtClean="0">
              <a:latin typeface="Arial"/>
              <a:cs typeface="Arial"/>
            </a:endParaRPr>
          </a:p>
        </p:txBody>
      </p:sp>
      <p:sp>
        <p:nvSpPr>
          <p:cNvPr id="88" name="Retângulo 87"/>
          <p:cNvSpPr/>
          <p:nvPr/>
        </p:nvSpPr>
        <p:spPr>
          <a:xfrm>
            <a:off x="4869566" y="2108251"/>
            <a:ext cx="2036330" cy="85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3030" marR="29209" algn="ctr">
              <a:spcBef>
                <a:spcPts val="1825"/>
              </a:spcBef>
            </a:pPr>
            <a:r>
              <a:rPr lang="pt-BR" b="1" spc="-25" dirty="0" smtClean="0">
                <a:solidFill>
                  <a:schemeClr val="accent1">
                    <a:lumMod val="50000"/>
                  </a:schemeClr>
                </a:solidFill>
                <a:latin typeface="Arial"/>
                <a:cs typeface="Arial"/>
              </a:rPr>
              <a:t>RISCOS PRINCIPAIS</a:t>
            </a:r>
            <a:endParaRPr lang="pt-BR" dirty="0" smtClean="0">
              <a:solidFill>
                <a:schemeClr val="accent1">
                  <a:lumMod val="50000"/>
                </a:schemeClr>
              </a:solidFill>
              <a:latin typeface="Arial"/>
              <a:cs typeface="Arial"/>
            </a:endParaRP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
        <p:nvSpPr>
          <p:cNvPr id="3" name="object 3"/>
          <p:cNvSpPr txBox="1"/>
          <p:nvPr/>
        </p:nvSpPr>
        <p:spPr>
          <a:xfrm>
            <a:off x="365029" y="197958"/>
            <a:ext cx="3754754" cy="6231193"/>
          </a:xfrm>
          <a:prstGeom prst="rect">
            <a:avLst/>
          </a:prstGeom>
          <a:solidFill>
            <a:srgbClr val="203358">
              <a:alpha val="78039"/>
            </a:srgbClr>
          </a:solidFill>
        </p:spPr>
        <p:txBody>
          <a:bodyPr vert="horz" wrap="square" lIns="0" tIns="260350" rIns="0" bIns="0" rtlCol="0">
            <a:spAutoFit/>
          </a:bodyPr>
          <a:lstStyle/>
          <a:p>
            <a:pPr marL="349250">
              <a:lnSpc>
                <a:spcPct val="100000"/>
              </a:lnSpc>
              <a:spcBef>
                <a:spcPts val="2050"/>
              </a:spcBef>
            </a:pPr>
            <a:r>
              <a:rPr lang="pt-BR" sz="3000" b="1" dirty="0" smtClean="0">
                <a:solidFill>
                  <a:srgbClr val="F1F1F1"/>
                </a:solidFill>
                <a:latin typeface="Arial"/>
                <a:cs typeface="Arial"/>
              </a:rPr>
              <a:t>PRINCIPAIS PONTOS</a:t>
            </a:r>
            <a:endParaRPr sz="3000" dirty="0">
              <a:latin typeface="Arial"/>
              <a:cs typeface="Arial"/>
            </a:endParaRPr>
          </a:p>
          <a:p>
            <a:pPr marL="345440">
              <a:lnSpc>
                <a:spcPct val="100000"/>
              </a:lnSpc>
              <a:spcBef>
                <a:spcPts val="1280"/>
              </a:spcBef>
            </a:pPr>
            <a:r>
              <a:rPr lang="pt-BR" sz="1400" b="1" dirty="0" smtClean="0">
                <a:solidFill>
                  <a:srgbClr val="FFC000"/>
                </a:solidFill>
                <a:latin typeface="Arial"/>
                <a:cs typeface="Arial"/>
              </a:rPr>
              <a:t>Consentimento</a:t>
            </a:r>
            <a:r>
              <a:rPr lang="pt-BR" sz="1400" dirty="0" smtClean="0">
                <a:solidFill>
                  <a:srgbClr val="F1F1F1"/>
                </a:solidFill>
                <a:latin typeface="Arial"/>
                <a:cs typeface="Arial"/>
              </a:rPr>
              <a:t>: Requerido de forma clara e explícita para tratamento de dados.</a:t>
            </a:r>
          </a:p>
          <a:p>
            <a:pPr marL="345440">
              <a:lnSpc>
                <a:spcPct val="100000"/>
              </a:lnSpc>
              <a:spcBef>
                <a:spcPts val="1280"/>
              </a:spcBef>
            </a:pPr>
            <a:r>
              <a:rPr lang="pt-BR" sz="1400" b="1" dirty="0" smtClean="0">
                <a:solidFill>
                  <a:srgbClr val="FFC000"/>
                </a:solidFill>
                <a:latin typeface="Arial"/>
                <a:cs typeface="Arial"/>
              </a:rPr>
              <a:t>Direitos dos Titulares</a:t>
            </a:r>
            <a:r>
              <a:rPr lang="pt-BR" sz="1400" dirty="0" smtClean="0">
                <a:solidFill>
                  <a:srgbClr val="F1F1F1"/>
                </a:solidFill>
                <a:latin typeface="Arial"/>
                <a:cs typeface="Arial"/>
              </a:rPr>
              <a:t>: Acesso, retificação, exclusão (esquecimento), portabilidade e objeção.</a:t>
            </a:r>
          </a:p>
          <a:p>
            <a:pPr marL="345440">
              <a:lnSpc>
                <a:spcPct val="100000"/>
              </a:lnSpc>
              <a:spcBef>
                <a:spcPts val="1280"/>
              </a:spcBef>
            </a:pPr>
            <a:r>
              <a:rPr lang="pt-BR" sz="1400" b="1" dirty="0" smtClean="0">
                <a:solidFill>
                  <a:srgbClr val="FFC000"/>
                </a:solidFill>
                <a:latin typeface="Arial"/>
                <a:cs typeface="Arial"/>
              </a:rPr>
              <a:t>Finalidade</a:t>
            </a:r>
            <a:r>
              <a:rPr lang="pt-BR" sz="1400" dirty="0" smtClean="0">
                <a:solidFill>
                  <a:srgbClr val="F1F1F1"/>
                </a:solidFill>
                <a:latin typeface="Arial"/>
                <a:cs typeface="Arial"/>
              </a:rPr>
              <a:t>: Dados só podem ser usados para objetivos específicos e legítimos.</a:t>
            </a:r>
          </a:p>
          <a:p>
            <a:pPr marL="345440">
              <a:lnSpc>
                <a:spcPct val="100000"/>
              </a:lnSpc>
              <a:spcBef>
                <a:spcPts val="1280"/>
              </a:spcBef>
            </a:pPr>
            <a:r>
              <a:rPr lang="pt-BR" sz="1400" b="1" dirty="0" smtClean="0">
                <a:solidFill>
                  <a:srgbClr val="FFC000"/>
                </a:solidFill>
                <a:latin typeface="Arial"/>
                <a:cs typeface="Arial"/>
              </a:rPr>
              <a:t>Responsabilidade (</a:t>
            </a:r>
            <a:r>
              <a:rPr lang="pt-BR" sz="1400" b="1" dirty="0" err="1" smtClean="0">
                <a:solidFill>
                  <a:srgbClr val="FFC000"/>
                </a:solidFill>
                <a:latin typeface="Arial"/>
                <a:cs typeface="Arial"/>
              </a:rPr>
              <a:t>Accountability</a:t>
            </a:r>
            <a:r>
              <a:rPr lang="pt-BR" sz="1400" dirty="0" smtClean="0">
                <a:solidFill>
                  <a:srgbClr val="FFC000"/>
                </a:solidFill>
                <a:latin typeface="Arial"/>
                <a:cs typeface="Arial"/>
              </a:rPr>
              <a:t>)</a:t>
            </a:r>
            <a:r>
              <a:rPr lang="pt-BR" sz="1400" dirty="0" smtClean="0">
                <a:solidFill>
                  <a:srgbClr val="F1F1F1"/>
                </a:solidFill>
                <a:latin typeface="Arial"/>
                <a:cs typeface="Arial"/>
              </a:rPr>
              <a:t>: Empresas devem demonstrar medidas de conformidade e nomear um DPO (Encarregado).</a:t>
            </a:r>
          </a:p>
          <a:p>
            <a:pPr marL="345440">
              <a:lnSpc>
                <a:spcPct val="100000"/>
              </a:lnSpc>
              <a:spcBef>
                <a:spcPts val="1280"/>
              </a:spcBef>
            </a:pPr>
            <a:r>
              <a:rPr lang="pt-BR" sz="1400" b="1" dirty="0" smtClean="0">
                <a:solidFill>
                  <a:srgbClr val="FFC000"/>
                </a:solidFill>
                <a:latin typeface="Arial"/>
                <a:cs typeface="Arial"/>
              </a:rPr>
              <a:t>Segurança</a:t>
            </a:r>
            <a:r>
              <a:rPr lang="pt-BR" sz="1400" dirty="0" smtClean="0">
                <a:solidFill>
                  <a:srgbClr val="F1F1F1"/>
                </a:solidFill>
                <a:latin typeface="Arial"/>
                <a:cs typeface="Arial"/>
              </a:rPr>
              <a:t>: Implementar medidas técnicas para proteção de dados.</a:t>
            </a:r>
          </a:p>
          <a:p>
            <a:pPr marL="345440">
              <a:lnSpc>
                <a:spcPct val="100000"/>
              </a:lnSpc>
              <a:spcBef>
                <a:spcPts val="1280"/>
              </a:spcBef>
            </a:pPr>
            <a:r>
              <a:rPr lang="pt-BR" sz="1400" b="1" dirty="0" smtClean="0">
                <a:solidFill>
                  <a:srgbClr val="FFC000"/>
                </a:solidFill>
                <a:latin typeface="Arial"/>
                <a:cs typeface="Arial"/>
              </a:rPr>
              <a:t>Notificação de Violações</a:t>
            </a:r>
            <a:r>
              <a:rPr lang="pt-BR" sz="1400" dirty="0" smtClean="0">
                <a:solidFill>
                  <a:srgbClr val="F1F1F1"/>
                </a:solidFill>
                <a:latin typeface="Arial"/>
                <a:cs typeface="Arial"/>
              </a:rPr>
              <a:t>: Informar autoridades e titulares sobre incidentes.</a:t>
            </a:r>
          </a:p>
          <a:p>
            <a:pPr marL="345440">
              <a:lnSpc>
                <a:spcPct val="100000"/>
              </a:lnSpc>
              <a:spcBef>
                <a:spcPts val="1280"/>
              </a:spcBef>
            </a:pPr>
            <a:r>
              <a:rPr lang="pt-BR" sz="1400" b="1" dirty="0" smtClean="0">
                <a:solidFill>
                  <a:srgbClr val="FFC000"/>
                </a:solidFill>
                <a:latin typeface="Arial"/>
                <a:cs typeface="Arial"/>
              </a:rPr>
              <a:t>Transferência Internaciona</a:t>
            </a:r>
            <a:r>
              <a:rPr lang="pt-BR" sz="1400" dirty="0" smtClean="0">
                <a:solidFill>
                  <a:srgbClr val="F1F1F1"/>
                </a:solidFill>
                <a:latin typeface="Arial"/>
                <a:cs typeface="Arial"/>
              </a:rPr>
              <a:t>l: Regras rigorosas para envio de dados a outros países.</a:t>
            </a:r>
            <a:endParaRPr sz="1400" dirty="0">
              <a:latin typeface="Arial"/>
              <a:cs typeface="Arial"/>
            </a:endParaRPr>
          </a:p>
        </p:txBody>
      </p:sp>
      <p:sp>
        <p:nvSpPr>
          <p:cNvPr id="4" name="object 4"/>
          <p:cNvSpPr txBox="1"/>
          <p:nvPr/>
        </p:nvSpPr>
        <p:spPr>
          <a:xfrm>
            <a:off x="8341646" y="197958"/>
            <a:ext cx="3442970" cy="2534667"/>
          </a:xfrm>
          <a:prstGeom prst="rect">
            <a:avLst/>
          </a:prstGeom>
          <a:solidFill>
            <a:srgbClr val="203358">
              <a:alpha val="78039"/>
            </a:srgbClr>
          </a:solidFill>
        </p:spPr>
        <p:txBody>
          <a:bodyPr vert="horz" wrap="square" lIns="0" tIns="224154" rIns="0" bIns="0" rtlCol="0">
            <a:spAutoFit/>
          </a:bodyPr>
          <a:lstStyle/>
          <a:p>
            <a:pPr marL="281305">
              <a:lnSpc>
                <a:spcPct val="100000"/>
              </a:lnSpc>
              <a:spcBef>
                <a:spcPts val="1764"/>
              </a:spcBef>
            </a:pPr>
            <a:r>
              <a:rPr lang="pt-BR" sz="3000" b="1" spc="-10" dirty="0" smtClean="0">
                <a:solidFill>
                  <a:srgbClr val="F1F1F1"/>
                </a:solidFill>
                <a:latin typeface="Arial"/>
                <a:cs typeface="Arial"/>
              </a:rPr>
              <a:t>IMPORTÂNCIA</a:t>
            </a:r>
            <a:endParaRPr sz="3000" dirty="0">
              <a:latin typeface="Arial"/>
              <a:cs typeface="Arial"/>
            </a:endParaRPr>
          </a:p>
          <a:p>
            <a:pPr marL="281305">
              <a:lnSpc>
                <a:spcPct val="100000"/>
              </a:lnSpc>
              <a:spcBef>
                <a:spcPts val="1205"/>
              </a:spcBef>
            </a:pPr>
            <a:r>
              <a:rPr lang="pt-BR" sz="2000" dirty="0" smtClean="0">
                <a:solidFill>
                  <a:srgbClr val="F1F1F1"/>
                </a:solidFill>
                <a:latin typeface="Arial"/>
                <a:cs typeface="Arial"/>
              </a:rPr>
              <a:t>Evita multas elevadas e danos </a:t>
            </a:r>
            <a:r>
              <a:rPr lang="pt-BR" sz="2000" dirty="0" err="1" smtClean="0">
                <a:solidFill>
                  <a:srgbClr val="F1F1F1"/>
                </a:solidFill>
                <a:latin typeface="Arial"/>
                <a:cs typeface="Arial"/>
              </a:rPr>
              <a:t>reputacionais</a:t>
            </a:r>
            <a:r>
              <a:rPr lang="pt-BR" sz="2000" dirty="0" smtClean="0">
                <a:solidFill>
                  <a:srgbClr val="F1F1F1"/>
                </a:solidFill>
                <a:latin typeface="Arial"/>
                <a:cs typeface="Arial"/>
              </a:rPr>
              <a:t>. </a:t>
            </a:r>
          </a:p>
          <a:p>
            <a:pPr marL="281305">
              <a:lnSpc>
                <a:spcPct val="100000"/>
              </a:lnSpc>
              <a:spcBef>
                <a:spcPts val="1205"/>
              </a:spcBef>
            </a:pPr>
            <a:r>
              <a:rPr lang="pt-BR" sz="2000" dirty="0" smtClean="0">
                <a:solidFill>
                  <a:srgbClr val="F1F1F1"/>
                </a:solidFill>
                <a:latin typeface="Arial"/>
                <a:cs typeface="Arial"/>
              </a:rPr>
              <a:t>Garantia de proteção aos direitos de privacidade e dados.</a:t>
            </a:r>
            <a:endParaRPr sz="2000" dirty="0">
              <a:latin typeface="Arial"/>
              <a:cs typeface="Arial"/>
            </a:endParaRPr>
          </a:p>
        </p:txBody>
      </p:sp>
      <p:sp>
        <p:nvSpPr>
          <p:cNvPr id="5" name="object 5"/>
          <p:cNvSpPr txBox="1"/>
          <p:nvPr/>
        </p:nvSpPr>
        <p:spPr>
          <a:xfrm>
            <a:off x="4375436" y="197958"/>
            <a:ext cx="3754754" cy="2923877"/>
          </a:xfrm>
          <a:prstGeom prst="rect">
            <a:avLst/>
          </a:prstGeom>
          <a:solidFill>
            <a:srgbClr val="203358">
              <a:alpha val="78039"/>
            </a:srgbClr>
          </a:solidFill>
        </p:spPr>
        <p:txBody>
          <a:bodyPr vert="horz" wrap="square" lIns="0" tIns="228600" rIns="0" bIns="0" rtlCol="0">
            <a:spAutoFit/>
          </a:bodyPr>
          <a:lstStyle/>
          <a:p>
            <a:pPr marL="349250">
              <a:lnSpc>
                <a:spcPct val="100000"/>
              </a:lnSpc>
              <a:spcBef>
                <a:spcPts val="2050"/>
              </a:spcBef>
            </a:pPr>
            <a:r>
              <a:rPr lang="pt-BR" sz="3000" b="1" dirty="0" smtClean="0">
                <a:solidFill>
                  <a:srgbClr val="F1F1F1"/>
                </a:solidFill>
                <a:latin typeface="Arial"/>
                <a:cs typeface="Arial"/>
              </a:rPr>
              <a:t>PENALIDADES</a:t>
            </a:r>
            <a:endParaRPr lang="pt-BR" sz="3000" dirty="0" smtClean="0">
              <a:latin typeface="Arial"/>
              <a:cs typeface="Arial"/>
            </a:endParaRPr>
          </a:p>
          <a:p>
            <a:pPr marL="330200">
              <a:lnSpc>
                <a:spcPct val="100000"/>
              </a:lnSpc>
              <a:spcBef>
                <a:spcPts val="1530"/>
              </a:spcBef>
            </a:pPr>
            <a:r>
              <a:rPr lang="pt-BR" sz="2000" b="1" dirty="0" smtClean="0">
                <a:solidFill>
                  <a:srgbClr val="FFC000"/>
                </a:solidFill>
                <a:latin typeface="Arial"/>
                <a:cs typeface="Arial"/>
              </a:rPr>
              <a:t>LGPD</a:t>
            </a:r>
            <a:r>
              <a:rPr lang="pt-BR" sz="2000" dirty="0" smtClean="0">
                <a:solidFill>
                  <a:srgbClr val="F1F1F1"/>
                </a:solidFill>
                <a:latin typeface="Arial"/>
                <a:cs typeface="Arial"/>
              </a:rPr>
              <a:t>: Multas até 2% do faturamento, máximo de R$ 50 milhões por infração.</a:t>
            </a:r>
          </a:p>
          <a:p>
            <a:pPr marL="330200">
              <a:lnSpc>
                <a:spcPct val="100000"/>
              </a:lnSpc>
              <a:spcBef>
                <a:spcPts val="1530"/>
              </a:spcBef>
            </a:pPr>
            <a:r>
              <a:rPr lang="pt-BR" sz="2000" b="1" dirty="0" smtClean="0">
                <a:solidFill>
                  <a:srgbClr val="FFC000"/>
                </a:solidFill>
                <a:latin typeface="Arial"/>
                <a:cs typeface="Arial"/>
              </a:rPr>
              <a:t>GDPR</a:t>
            </a:r>
            <a:r>
              <a:rPr lang="pt-BR" sz="2000" dirty="0" smtClean="0">
                <a:solidFill>
                  <a:srgbClr val="F1F1F1"/>
                </a:solidFill>
                <a:latin typeface="Arial"/>
                <a:cs typeface="Arial"/>
              </a:rPr>
              <a:t>: Multas até €20 milhões ou 4% do faturamento global.</a:t>
            </a:r>
            <a:endParaRPr sz="2000" dirty="0">
              <a:latin typeface="Arial"/>
              <a:cs typeface="Arial"/>
            </a:endParaRPr>
          </a:p>
        </p:txBody>
      </p:sp>
      <p:sp>
        <p:nvSpPr>
          <p:cNvPr id="6" name="object 6"/>
          <p:cNvSpPr txBox="1"/>
          <p:nvPr/>
        </p:nvSpPr>
        <p:spPr>
          <a:xfrm>
            <a:off x="4711066" y="4473262"/>
            <a:ext cx="7068184" cy="999633"/>
          </a:xfrm>
          <a:prstGeom prst="rect">
            <a:avLst/>
          </a:prstGeom>
        </p:spPr>
        <p:txBody>
          <a:bodyPr vert="horz" wrap="square" lIns="0" tIns="100965" rIns="0" bIns="0" rtlCol="0">
            <a:spAutoFit/>
          </a:bodyPr>
          <a:lstStyle/>
          <a:p>
            <a:pPr marL="2113915" marR="13970" indent="-2101850" algn="r">
              <a:lnSpc>
                <a:spcPts val="3500"/>
              </a:lnSpc>
              <a:spcBef>
                <a:spcPts val="795"/>
              </a:spcBef>
            </a:pPr>
            <a:r>
              <a:rPr lang="pt-BR" sz="3500" dirty="0" smtClean="0">
                <a:solidFill>
                  <a:srgbClr val="FFFFFF"/>
                </a:solidFill>
                <a:latin typeface="Arial"/>
                <a:cs typeface="Arial"/>
              </a:rPr>
              <a:t>A CONFORMIDADE COM A LGPD E GDPR</a:t>
            </a:r>
            <a:endParaRPr sz="2200" dirty="0">
              <a:latin typeface="Arial"/>
              <a:cs typeface="Arial"/>
            </a:endParaRP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953261" y="0"/>
              <a:ext cx="10285476" cy="6858000"/>
            </a:xfrm>
            <a:prstGeom prst="rect">
              <a:avLst/>
            </a:prstGeom>
          </p:spPr>
        </p:pic>
        <p:pic>
          <p:nvPicPr>
            <p:cNvPr id="5" name="object 5"/>
            <p:cNvPicPr/>
            <p:nvPr/>
          </p:nvPicPr>
          <p:blipFill>
            <a:blip r:embed="rId4" cstate="print"/>
            <a:stretch>
              <a:fillRect/>
            </a:stretch>
          </p:blipFill>
          <p:spPr>
            <a:xfrm>
              <a:off x="953261" y="2190894"/>
              <a:ext cx="3287200" cy="4362306"/>
            </a:xfrm>
            <a:prstGeom prst="rect">
              <a:avLst/>
            </a:prstGeom>
          </p:spPr>
        </p:pic>
      </p:grpSp>
      <p:sp>
        <p:nvSpPr>
          <p:cNvPr id="7" name="object 7"/>
          <p:cNvSpPr txBox="1">
            <a:spLocks noGrp="1"/>
          </p:cNvSpPr>
          <p:nvPr>
            <p:ph type="title"/>
          </p:nvPr>
        </p:nvSpPr>
        <p:spPr>
          <a:xfrm>
            <a:off x="854304" y="304800"/>
            <a:ext cx="10483390" cy="1143428"/>
          </a:xfrm>
          <a:prstGeom prst="rect">
            <a:avLst/>
          </a:prstGeom>
        </p:spPr>
        <p:txBody>
          <a:bodyPr vert="horz" wrap="square" lIns="0" tIns="126530" rIns="0" bIns="0" rtlCol="0">
            <a:spAutoFit/>
          </a:bodyPr>
          <a:lstStyle/>
          <a:p>
            <a:pPr marL="711200">
              <a:lnSpc>
                <a:spcPct val="100000"/>
              </a:lnSpc>
              <a:spcBef>
                <a:spcPts val="100"/>
              </a:spcBef>
            </a:pPr>
            <a:r>
              <a:rPr lang="pt-BR" sz="3300" dirty="0"/>
              <a:t>QUAIS SÃO OS DESAFIOS E RISCOS À PRIVACIDADE?</a:t>
            </a:r>
            <a:endParaRPr sz="3300" dirty="0"/>
          </a:p>
        </p:txBody>
      </p:sp>
      <p:sp>
        <p:nvSpPr>
          <p:cNvPr id="28" name="object 28"/>
          <p:cNvSpPr txBox="1"/>
          <p:nvPr/>
        </p:nvSpPr>
        <p:spPr>
          <a:xfrm>
            <a:off x="990531" y="2334994"/>
            <a:ext cx="3249930" cy="4026102"/>
          </a:xfrm>
          <a:prstGeom prst="rect">
            <a:avLst/>
          </a:prstGeom>
        </p:spPr>
        <p:txBody>
          <a:bodyPr vert="horz" wrap="square" lIns="0" tIns="12065" rIns="0" bIns="0" rtlCol="0">
            <a:spAutoFit/>
          </a:bodyPr>
          <a:lstStyle/>
          <a:p>
            <a:pPr marR="53340" algn="l">
              <a:lnSpc>
                <a:spcPct val="100000"/>
              </a:lnSpc>
              <a:spcBef>
                <a:spcPts val="95"/>
              </a:spcBef>
            </a:pPr>
            <a:r>
              <a:rPr lang="pt-BR" b="1" dirty="0" smtClean="0">
                <a:solidFill>
                  <a:srgbClr val="F1F1F1"/>
                </a:solidFill>
                <a:latin typeface="Arial"/>
                <a:cs typeface="Arial"/>
              </a:rPr>
              <a:t>1. Coleta de Dados Sem Consentimento</a:t>
            </a:r>
          </a:p>
          <a:p>
            <a:pPr marR="53340" algn="l">
              <a:lnSpc>
                <a:spcPct val="100000"/>
              </a:lnSpc>
              <a:spcBef>
                <a:spcPts val="95"/>
              </a:spcBef>
            </a:pPr>
            <a:r>
              <a:rPr lang="pt-BR" sz="1400" dirty="0" smtClean="0">
                <a:solidFill>
                  <a:srgbClr val="F1F1F1"/>
                </a:solidFill>
                <a:latin typeface="Arial"/>
                <a:cs typeface="Arial"/>
              </a:rPr>
              <a:t>Quando os dados são coletados sem o conhecimento ou consentimento explícito dos indivíduos, isso representa um sério risco à privacidade. Muitas vezes, aplicativos, sites e dispositivos podem obter informações sensíveis como localização, comportamento de navegação, e até dados biométricos, sem que o usuário tenha ciência ou tenha dado permissão para isso. Este tipo de coleta pode ocorrer de forma oculta, por exemplo, por meio de cookies ou rastreamento de dispositivos, comprometendo o controle que o usuário tem sobre suas próprias informações pessoais.</a:t>
            </a:r>
            <a:endParaRPr sz="1400" dirty="0">
              <a:latin typeface="Arial"/>
              <a:cs typeface="Arial"/>
            </a:endParaRPr>
          </a:p>
        </p:txBody>
      </p:sp>
      <p:pic>
        <p:nvPicPr>
          <p:cNvPr id="36" name="object 5"/>
          <p:cNvPicPr/>
          <p:nvPr/>
        </p:nvPicPr>
        <p:blipFill>
          <a:blip r:embed="rId4" cstate="print"/>
          <a:stretch>
            <a:fillRect/>
          </a:stretch>
        </p:blipFill>
        <p:spPr>
          <a:xfrm>
            <a:off x="4240461" y="2190894"/>
            <a:ext cx="3287200" cy="4362306"/>
          </a:xfrm>
          <a:prstGeom prst="rect">
            <a:avLst/>
          </a:prstGeom>
        </p:spPr>
      </p:pic>
      <p:pic>
        <p:nvPicPr>
          <p:cNvPr id="37" name="object 5"/>
          <p:cNvPicPr/>
          <p:nvPr/>
        </p:nvPicPr>
        <p:blipFill>
          <a:blip r:embed="rId4" cstate="print"/>
          <a:stretch>
            <a:fillRect/>
          </a:stretch>
        </p:blipFill>
        <p:spPr>
          <a:xfrm>
            <a:off x="7500830" y="2190894"/>
            <a:ext cx="3287200" cy="4362306"/>
          </a:xfrm>
          <a:prstGeom prst="rect">
            <a:avLst/>
          </a:prstGeom>
        </p:spPr>
      </p:pic>
      <p:sp>
        <p:nvSpPr>
          <p:cNvPr id="39" name="object 28"/>
          <p:cNvSpPr txBox="1"/>
          <p:nvPr/>
        </p:nvSpPr>
        <p:spPr>
          <a:xfrm>
            <a:off x="4259096" y="2334994"/>
            <a:ext cx="3249930" cy="3318216"/>
          </a:xfrm>
          <a:prstGeom prst="rect">
            <a:avLst/>
          </a:prstGeom>
        </p:spPr>
        <p:txBody>
          <a:bodyPr vert="horz" wrap="square" lIns="0" tIns="12065" rIns="0" bIns="0" rtlCol="0">
            <a:spAutoFit/>
          </a:bodyPr>
          <a:lstStyle/>
          <a:p>
            <a:pPr marR="53340" algn="l">
              <a:lnSpc>
                <a:spcPct val="100000"/>
              </a:lnSpc>
              <a:spcBef>
                <a:spcPts val="95"/>
              </a:spcBef>
            </a:pPr>
            <a:r>
              <a:rPr lang="pt-BR" b="1" dirty="0" smtClean="0">
                <a:solidFill>
                  <a:srgbClr val="F1F1F1"/>
                </a:solidFill>
                <a:latin typeface="Arial"/>
                <a:cs typeface="Arial"/>
              </a:rPr>
              <a:t>2. Uso Indevido de Dados</a:t>
            </a:r>
          </a:p>
          <a:p>
            <a:pPr marR="53340" algn="l">
              <a:lnSpc>
                <a:spcPct val="100000"/>
              </a:lnSpc>
              <a:spcBef>
                <a:spcPts val="95"/>
              </a:spcBef>
            </a:pPr>
            <a:r>
              <a:rPr lang="pt-BR" sz="1400" dirty="0" smtClean="0">
                <a:solidFill>
                  <a:srgbClr val="F1F1F1"/>
                </a:solidFill>
                <a:latin typeface="Arial"/>
                <a:cs typeface="Arial"/>
              </a:rPr>
              <a:t>Mesmo que os dados sejam coletados com consentimento, eles podem ser reutilizados de maneira não autorizada, seja por venda para terceiros, para fins de marketing, ou até mesmo para manipulação de comportamento de consumidores, sem o devido aviso ao usuário. Por exemplo, uma empresa pode coletar dados para oferecer um serviço e depois repassá-los para outras empresas, sem que os usuários saibam ou tenham permitido essa prática. Isso pode violar a confiança do consumidor e colocar informações sensíveis em risco.</a:t>
            </a:r>
            <a:endParaRPr sz="1400" dirty="0">
              <a:latin typeface="Arial"/>
              <a:cs typeface="Arial"/>
            </a:endParaRPr>
          </a:p>
        </p:txBody>
      </p:sp>
      <p:sp>
        <p:nvSpPr>
          <p:cNvPr id="40" name="object 28"/>
          <p:cNvSpPr txBox="1"/>
          <p:nvPr/>
        </p:nvSpPr>
        <p:spPr>
          <a:xfrm>
            <a:off x="7527661" y="2334994"/>
            <a:ext cx="3249930" cy="3749103"/>
          </a:xfrm>
          <a:prstGeom prst="rect">
            <a:avLst/>
          </a:prstGeom>
        </p:spPr>
        <p:txBody>
          <a:bodyPr vert="horz" wrap="square" lIns="0" tIns="12065" rIns="0" bIns="0" rtlCol="0">
            <a:spAutoFit/>
          </a:bodyPr>
          <a:lstStyle/>
          <a:p>
            <a:pPr marR="53340" algn="l">
              <a:lnSpc>
                <a:spcPct val="100000"/>
              </a:lnSpc>
              <a:spcBef>
                <a:spcPts val="95"/>
              </a:spcBef>
            </a:pPr>
            <a:r>
              <a:rPr lang="pt-BR" b="1" dirty="0" smtClean="0">
                <a:solidFill>
                  <a:srgbClr val="F1F1F1"/>
                </a:solidFill>
                <a:latin typeface="Arial"/>
                <a:cs typeface="Arial"/>
              </a:rPr>
              <a:t>3. </a:t>
            </a:r>
            <a:r>
              <a:rPr lang="pt-BR" b="1" dirty="0" err="1" smtClean="0">
                <a:solidFill>
                  <a:srgbClr val="F1F1F1"/>
                </a:solidFill>
                <a:latin typeface="Arial"/>
                <a:cs typeface="Arial"/>
              </a:rPr>
              <a:t>Reidentificação</a:t>
            </a:r>
            <a:r>
              <a:rPr lang="pt-BR" b="1" dirty="0" smtClean="0">
                <a:solidFill>
                  <a:srgbClr val="F1F1F1"/>
                </a:solidFill>
                <a:latin typeface="Arial"/>
                <a:cs typeface="Arial"/>
              </a:rPr>
              <a:t> de Dados</a:t>
            </a:r>
          </a:p>
          <a:p>
            <a:pPr marR="53340" algn="l">
              <a:lnSpc>
                <a:spcPct val="100000"/>
              </a:lnSpc>
              <a:spcBef>
                <a:spcPts val="95"/>
              </a:spcBef>
            </a:pPr>
            <a:r>
              <a:rPr lang="pt-BR" sz="1400" dirty="0" smtClean="0">
                <a:solidFill>
                  <a:srgbClr val="F1F1F1"/>
                </a:solidFill>
                <a:latin typeface="Arial"/>
                <a:cs typeface="Arial"/>
              </a:rPr>
              <a:t>A </a:t>
            </a:r>
            <a:r>
              <a:rPr lang="pt-BR" sz="1400" dirty="0" err="1" smtClean="0">
                <a:solidFill>
                  <a:srgbClr val="F1F1F1"/>
                </a:solidFill>
                <a:latin typeface="Arial"/>
                <a:cs typeface="Arial"/>
              </a:rPr>
              <a:t>anonimização</a:t>
            </a:r>
            <a:r>
              <a:rPr lang="pt-BR" sz="1400" dirty="0" smtClean="0">
                <a:solidFill>
                  <a:srgbClr val="F1F1F1"/>
                </a:solidFill>
                <a:latin typeface="Arial"/>
                <a:cs typeface="Arial"/>
              </a:rPr>
              <a:t> de dados é frequentemente vista como uma solução para proteger a privacidade dos usuários. No entanto, em muitos casos, dados considerados "</a:t>
            </a:r>
            <a:r>
              <a:rPr lang="pt-BR" sz="1400" dirty="0" err="1" smtClean="0">
                <a:solidFill>
                  <a:srgbClr val="F1F1F1"/>
                </a:solidFill>
                <a:latin typeface="Arial"/>
                <a:cs typeface="Arial"/>
              </a:rPr>
              <a:t>anonimizados</a:t>
            </a:r>
            <a:r>
              <a:rPr lang="pt-BR" sz="1400" dirty="0" smtClean="0">
                <a:solidFill>
                  <a:srgbClr val="F1F1F1"/>
                </a:solidFill>
                <a:latin typeface="Arial"/>
                <a:cs typeface="Arial"/>
              </a:rPr>
              <a:t>" podem ser </a:t>
            </a:r>
            <a:r>
              <a:rPr lang="pt-BR" sz="1400" dirty="0" err="1" smtClean="0">
                <a:solidFill>
                  <a:srgbClr val="F1F1F1"/>
                </a:solidFill>
                <a:latin typeface="Arial"/>
                <a:cs typeface="Arial"/>
              </a:rPr>
              <a:t>reidentificados</a:t>
            </a:r>
            <a:r>
              <a:rPr lang="pt-BR" sz="1400" dirty="0" smtClean="0">
                <a:solidFill>
                  <a:srgbClr val="F1F1F1"/>
                </a:solidFill>
                <a:latin typeface="Arial"/>
                <a:cs typeface="Arial"/>
              </a:rPr>
              <a:t>. Isso ocorre quando os dados são cruzados com outras fontes de informação, revelando novamente a identidade da pessoa. Por exemplo, informações de hábitos de consumo, combinadas com localização ou histórico de navegação, podem ser suficientes para identificar um indivíduo específico, mesmo sem a presença de dados explicitamente identificáveis, como nome ou número de CPF.</a:t>
            </a:r>
            <a:endParaRPr sz="1400" dirty="0">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a:spLocks noGrp="1"/>
          </p:cNvSpPr>
          <p:nvPr>
            <p:ph type="title"/>
          </p:nvPr>
        </p:nvSpPr>
        <p:spPr>
          <a:xfrm>
            <a:off x="5633605" y="266890"/>
            <a:ext cx="6276975" cy="1101584"/>
          </a:xfrm>
          <a:prstGeom prst="rect">
            <a:avLst/>
          </a:prstGeom>
        </p:spPr>
        <p:txBody>
          <a:bodyPr vert="horz" wrap="square" lIns="0" tIns="100330" rIns="0" bIns="0" rtlCol="0">
            <a:spAutoFit/>
          </a:bodyPr>
          <a:lstStyle/>
          <a:p>
            <a:pPr marL="1522730" marR="363220" indent="-1510665" algn="r">
              <a:lnSpc>
                <a:spcPts val="3879"/>
              </a:lnSpc>
              <a:spcBef>
                <a:spcPts val="790"/>
              </a:spcBef>
            </a:pPr>
            <a:r>
              <a:rPr lang="pt-BR" sz="3800" dirty="0" smtClean="0"/>
              <a:t>EXEMPLOS DE CASOS REAIS</a:t>
            </a:r>
            <a:endParaRPr sz="3800" dirty="0"/>
          </a:p>
        </p:txBody>
      </p:sp>
      <p:sp>
        <p:nvSpPr>
          <p:cNvPr id="16" name="object 16"/>
          <p:cNvSpPr txBox="1"/>
          <p:nvPr/>
        </p:nvSpPr>
        <p:spPr>
          <a:xfrm>
            <a:off x="867721" y="1519021"/>
            <a:ext cx="3819744" cy="628377"/>
          </a:xfrm>
          <a:prstGeom prst="rect">
            <a:avLst/>
          </a:prstGeom>
        </p:spPr>
        <p:txBody>
          <a:bodyPr vert="horz" wrap="square" lIns="0" tIns="12700" rIns="0" bIns="0" rtlCol="0">
            <a:spAutoFit/>
          </a:bodyPr>
          <a:lstStyle/>
          <a:p>
            <a:pPr marL="12700" algn="l">
              <a:lnSpc>
                <a:spcPct val="100000"/>
              </a:lnSpc>
              <a:spcBef>
                <a:spcPts val="100"/>
              </a:spcBef>
            </a:pPr>
            <a:r>
              <a:rPr lang="pt-BR" sz="2000" b="1" spc="-120" dirty="0" err="1" smtClean="0">
                <a:solidFill>
                  <a:srgbClr val="D9D9D9"/>
                </a:solidFill>
                <a:latin typeface="Arial"/>
                <a:cs typeface="Arial"/>
              </a:rPr>
              <a:t>Facebook</a:t>
            </a:r>
            <a:r>
              <a:rPr lang="pt-BR" sz="2000" b="1" spc="-120" dirty="0" smtClean="0">
                <a:solidFill>
                  <a:srgbClr val="D9D9D9"/>
                </a:solidFill>
                <a:latin typeface="Arial"/>
                <a:cs typeface="Arial"/>
              </a:rPr>
              <a:t>-Cambridge </a:t>
            </a:r>
            <a:r>
              <a:rPr lang="pt-BR" sz="2000" b="1" spc="-120" dirty="0" err="1" smtClean="0">
                <a:solidFill>
                  <a:srgbClr val="D9D9D9"/>
                </a:solidFill>
                <a:latin typeface="Arial"/>
                <a:cs typeface="Arial"/>
              </a:rPr>
              <a:t>Analytica</a:t>
            </a:r>
            <a:r>
              <a:rPr lang="pt-BR" sz="2000" b="1" spc="-120" dirty="0" smtClean="0">
                <a:solidFill>
                  <a:srgbClr val="D9D9D9"/>
                </a:solidFill>
                <a:latin typeface="Arial"/>
                <a:cs typeface="Arial"/>
              </a:rPr>
              <a:t> (2018)</a:t>
            </a:r>
            <a:endParaRPr sz="2000" dirty="0">
              <a:latin typeface="Arial"/>
              <a:cs typeface="Arial"/>
            </a:endParaRPr>
          </a:p>
        </p:txBody>
      </p:sp>
      <p:sp>
        <p:nvSpPr>
          <p:cNvPr id="17" name="object 17"/>
          <p:cNvSpPr txBox="1"/>
          <p:nvPr/>
        </p:nvSpPr>
        <p:spPr>
          <a:xfrm>
            <a:off x="867721" y="2148484"/>
            <a:ext cx="5608955" cy="1028487"/>
          </a:xfrm>
          <a:prstGeom prst="rect">
            <a:avLst/>
          </a:prstGeom>
        </p:spPr>
        <p:txBody>
          <a:bodyPr vert="horz" wrap="square" lIns="0" tIns="12700" rIns="0" bIns="0" rtlCol="0">
            <a:spAutoFit/>
          </a:bodyPr>
          <a:lstStyle/>
          <a:p>
            <a:pPr marL="12700" marR="5080">
              <a:lnSpc>
                <a:spcPct val="100000"/>
              </a:lnSpc>
              <a:spcBef>
                <a:spcPts val="100"/>
              </a:spcBef>
            </a:pPr>
            <a:r>
              <a:rPr lang="pt-BR" sz="2200" dirty="0" smtClean="0">
                <a:solidFill>
                  <a:srgbClr val="D9D9D9"/>
                </a:solidFill>
                <a:latin typeface="Arial"/>
                <a:cs typeface="Arial"/>
              </a:rPr>
              <a:t>Esse escândalo envolveu o uso indevido de dados pessoais de milhões de usuários do </a:t>
            </a:r>
            <a:r>
              <a:rPr lang="pt-BR" sz="2200" dirty="0" err="1" smtClean="0">
                <a:solidFill>
                  <a:srgbClr val="D9D9D9"/>
                </a:solidFill>
                <a:latin typeface="Arial"/>
                <a:cs typeface="Arial"/>
              </a:rPr>
              <a:t>Facebook</a:t>
            </a:r>
            <a:r>
              <a:rPr lang="pt-BR" sz="2200" dirty="0" smtClean="0">
                <a:solidFill>
                  <a:srgbClr val="D9D9D9"/>
                </a:solidFill>
                <a:latin typeface="Arial"/>
                <a:cs typeface="Arial"/>
              </a:rPr>
              <a:t> sem o consentimento adequado.</a:t>
            </a:r>
            <a:endParaRPr sz="2200" dirty="0">
              <a:latin typeface="Arial"/>
              <a:cs typeface="Arial"/>
            </a:endParaRPr>
          </a:p>
        </p:txBody>
      </p:sp>
      <p:sp>
        <p:nvSpPr>
          <p:cNvPr id="19" name="object 19"/>
          <p:cNvSpPr txBox="1"/>
          <p:nvPr/>
        </p:nvSpPr>
        <p:spPr>
          <a:xfrm>
            <a:off x="7775422" y="3921543"/>
            <a:ext cx="3691254" cy="2043508"/>
          </a:xfrm>
          <a:prstGeom prst="rect">
            <a:avLst/>
          </a:prstGeom>
        </p:spPr>
        <p:txBody>
          <a:bodyPr vert="horz" wrap="square" lIns="0" tIns="12065" rIns="0" bIns="0" rtlCol="0">
            <a:spAutoFit/>
          </a:bodyPr>
          <a:lstStyle/>
          <a:p>
            <a:pPr marL="12700" marR="5080" algn="r">
              <a:lnSpc>
                <a:spcPct val="100000"/>
              </a:lnSpc>
              <a:spcBef>
                <a:spcPts val="95"/>
              </a:spcBef>
            </a:pPr>
            <a:r>
              <a:rPr lang="pt-BR" sz="2200" dirty="0" smtClean="0">
                <a:solidFill>
                  <a:srgbClr val="D9D9D9"/>
                </a:solidFill>
                <a:latin typeface="Arial"/>
                <a:cs typeface="Arial"/>
              </a:rPr>
              <a:t>Um dos maiores vazamentos que expôs informações financeiras e pessoais de cerca de 147 milhões de pessoas, comprometendo dados sensíveis.</a:t>
            </a:r>
            <a:endParaRPr sz="2200" dirty="0">
              <a:latin typeface="Arial"/>
              <a:cs typeface="Arial"/>
            </a:endParaRPr>
          </a:p>
        </p:txBody>
      </p:sp>
      <p:sp>
        <p:nvSpPr>
          <p:cNvPr id="25" name="object 16"/>
          <p:cNvSpPr txBox="1"/>
          <p:nvPr/>
        </p:nvSpPr>
        <p:spPr>
          <a:xfrm>
            <a:off x="7646932" y="3581550"/>
            <a:ext cx="3819744" cy="320601"/>
          </a:xfrm>
          <a:prstGeom prst="rect">
            <a:avLst/>
          </a:prstGeom>
        </p:spPr>
        <p:txBody>
          <a:bodyPr vert="horz" wrap="square" lIns="0" tIns="12700" rIns="0" bIns="0" rtlCol="0">
            <a:spAutoFit/>
          </a:bodyPr>
          <a:lstStyle/>
          <a:p>
            <a:pPr marL="12700" algn="r">
              <a:lnSpc>
                <a:spcPct val="100000"/>
              </a:lnSpc>
              <a:spcBef>
                <a:spcPts val="100"/>
              </a:spcBef>
            </a:pPr>
            <a:r>
              <a:rPr lang="pt-BR" sz="2000" b="1" spc="-120" dirty="0" smtClean="0">
                <a:solidFill>
                  <a:srgbClr val="D9D9D9"/>
                </a:solidFill>
                <a:latin typeface="Arial"/>
                <a:cs typeface="Arial"/>
              </a:rPr>
              <a:t>Vazamento da </a:t>
            </a:r>
            <a:r>
              <a:rPr lang="pt-BR" sz="2000" b="1" spc="-120" dirty="0" err="1" smtClean="0">
                <a:solidFill>
                  <a:srgbClr val="D9D9D9"/>
                </a:solidFill>
                <a:latin typeface="Arial"/>
                <a:cs typeface="Arial"/>
              </a:rPr>
              <a:t>Equifax</a:t>
            </a:r>
            <a:r>
              <a:rPr lang="pt-BR" sz="2000" b="1" spc="-120" dirty="0" smtClean="0">
                <a:solidFill>
                  <a:srgbClr val="D9D9D9"/>
                </a:solidFill>
                <a:latin typeface="Arial"/>
                <a:cs typeface="Arial"/>
              </a:rPr>
              <a:t> (2017)</a:t>
            </a:r>
            <a:endParaRPr sz="2000" dirty="0">
              <a:latin typeface="Arial"/>
              <a:cs typeface="Arial"/>
            </a:endParaRPr>
          </a:p>
        </p:txBody>
      </p:sp>
      <p:sp>
        <p:nvSpPr>
          <p:cNvPr id="26" name="object 16"/>
          <p:cNvSpPr txBox="1"/>
          <p:nvPr/>
        </p:nvSpPr>
        <p:spPr>
          <a:xfrm>
            <a:off x="799083" y="4221501"/>
            <a:ext cx="3819744" cy="628377"/>
          </a:xfrm>
          <a:prstGeom prst="rect">
            <a:avLst/>
          </a:prstGeom>
        </p:spPr>
        <p:txBody>
          <a:bodyPr vert="horz" wrap="square" lIns="0" tIns="12700" rIns="0" bIns="0" rtlCol="0">
            <a:spAutoFit/>
          </a:bodyPr>
          <a:lstStyle/>
          <a:p>
            <a:pPr marL="12700" algn="l">
              <a:lnSpc>
                <a:spcPct val="100000"/>
              </a:lnSpc>
              <a:spcBef>
                <a:spcPts val="100"/>
              </a:spcBef>
            </a:pPr>
            <a:r>
              <a:rPr lang="pt-BR" sz="2000" b="1" spc="-120" dirty="0" smtClean="0">
                <a:solidFill>
                  <a:srgbClr val="D9D9D9"/>
                </a:solidFill>
                <a:latin typeface="Arial"/>
                <a:cs typeface="Arial"/>
              </a:rPr>
              <a:t>Caso de </a:t>
            </a:r>
            <a:r>
              <a:rPr lang="pt-BR" sz="2000" b="1" spc="-120" dirty="0" err="1" smtClean="0">
                <a:solidFill>
                  <a:srgbClr val="D9D9D9"/>
                </a:solidFill>
                <a:latin typeface="Arial"/>
                <a:cs typeface="Arial"/>
              </a:rPr>
              <a:t>Reidentificação</a:t>
            </a:r>
            <a:r>
              <a:rPr lang="pt-BR" sz="2000" b="1" spc="-120" dirty="0" smtClean="0">
                <a:solidFill>
                  <a:srgbClr val="D9D9D9"/>
                </a:solidFill>
                <a:latin typeface="Arial"/>
                <a:cs typeface="Arial"/>
              </a:rPr>
              <a:t> em Pesquisa Médica (2019)</a:t>
            </a:r>
            <a:endParaRPr sz="2000" dirty="0">
              <a:latin typeface="Arial"/>
              <a:cs typeface="Arial"/>
            </a:endParaRPr>
          </a:p>
        </p:txBody>
      </p:sp>
      <p:sp>
        <p:nvSpPr>
          <p:cNvPr id="27" name="object 17"/>
          <p:cNvSpPr txBox="1"/>
          <p:nvPr/>
        </p:nvSpPr>
        <p:spPr>
          <a:xfrm>
            <a:off x="799083" y="4850964"/>
            <a:ext cx="5608955" cy="1367041"/>
          </a:xfrm>
          <a:prstGeom prst="rect">
            <a:avLst/>
          </a:prstGeom>
        </p:spPr>
        <p:txBody>
          <a:bodyPr vert="horz" wrap="square" lIns="0" tIns="12700" rIns="0" bIns="0" rtlCol="0">
            <a:spAutoFit/>
          </a:bodyPr>
          <a:lstStyle/>
          <a:p>
            <a:pPr marL="12700" marR="5080">
              <a:lnSpc>
                <a:spcPct val="100000"/>
              </a:lnSpc>
              <a:spcBef>
                <a:spcPts val="100"/>
              </a:spcBef>
            </a:pPr>
            <a:r>
              <a:rPr lang="pt-BR" sz="2200" dirty="0" smtClean="0">
                <a:solidFill>
                  <a:srgbClr val="D9D9D9"/>
                </a:solidFill>
                <a:latin typeface="Arial"/>
                <a:cs typeface="Arial"/>
              </a:rPr>
              <a:t>Pesquisadores conseguiram </a:t>
            </a:r>
            <a:r>
              <a:rPr lang="pt-BR" sz="2200" dirty="0" err="1" smtClean="0">
                <a:solidFill>
                  <a:srgbClr val="D9D9D9"/>
                </a:solidFill>
                <a:latin typeface="Arial"/>
                <a:cs typeface="Arial"/>
              </a:rPr>
              <a:t>reidentificar</a:t>
            </a:r>
            <a:r>
              <a:rPr lang="pt-BR" sz="2200" dirty="0" smtClean="0">
                <a:solidFill>
                  <a:srgbClr val="D9D9D9"/>
                </a:solidFill>
                <a:latin typeface="Arial"/>
                <a:cs typeface="Arial"/>
              </a:rPr>
              <a:t> cerca de 85% dos americanos a partir de dados "</a:t>
            </a:r>
            <a:r>
              <a:rPr lang="pt-BR" sz="2200" dirty="0" err="1" smtClean="0">
                <a:solidFill>
                  <a:srgbClr val="D9D9D9"/>
                </a:solidFill>
                <a:latin typeface="Arial"/>
                <a:cs typeface="Arial"/>
              </a:rPr>
              <a:t>anonimizados</a:t>
            </a:r>
            <a:r>
              <a:rPr lang="pt-BR" sz="2200" dirty="0" smtClean="0">
                <a:solidFill>
                  <a:srgbClr val="D9D9D9"/>
                </a:solidFill>
                <a:latin typeface="Arial"/>
                <a:cs typeface="Arial"/>
              </a:rPr>
              <a:t>" de DNA e algumas informações básicas, como sexo e idade.</a:t>
            </a:r>
            <a:endParaRPr sz="2200" dirty="0">
              <a:latin typeface="Arial"/>
              <a:cs typeface="Arial"/>
            </a:endParaRP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16" y="0"/>
            <a:ext cx="12183783" cy="6857999"/>
          </a:xfrm>
          <a:prstGeom prst="rect">
            <a:avLst/>
          </a:prstGeom>
        </p:spPr>
      </p:pic>
      <p:sp>
        <p:nvSpPr>
          <p:cNvPr id="3" name="object 3"/>
          <p:cNvSpPr txBox="1">
            <a:spLocks noGrp="1"/>
          </p:cNvSpPr>
          <p:nvPr>
            <p:ph type="title"/>
          </p:nvPr>
        </p:nvSpPr>
        <p:spPr>
          <a:xfrm>
            <a:off x="854304" y="442632"/>
            <a:ext cx="10483390" cy="628377"/>
          </a:xfrm>
          <a:prstGeom prst="rect">
            <a:avLst/>
          </a:prstGeom>
        </p:spPr>
        <p:txBody>
          <a:bodyPr vert="horz" wrap="square" lIns="0" tIns="12700" rIns="0" bIns="0" rtlCol="0">
            <a:spAutoFit/>
          </a:bodyPr>
          <a:lstStyle/>
          <a:p>
            <a:pPr marL="12700">
              <a:lnSpc>
                <a:spcPct val="100000"/>
              </a:lnSpc>
              <a:spcBef>
                <a:spcPts val="100"/>
              </a:spcBef>
            </a:pPr>
            <a:r>
              <a:rPr lang="pt-BR" dirty="0"/>
              <a:t>SOLUÇÕES E FUTURO DA </a:t>
            </a:r>
            <a:r>
              <a:rPr lang="pt-BR" dirty="0" smtClean="0"/>
              <a:t>PRIVACIDADE</a:t>
            </a:r>
            <a:endParaRPr sz="2200" dirty="0">
              <a:latin typeface="Arial"/>
              <a:cs typeface="Arial"/>
            </a:endParaRPr>
          </a:p>
        </p:txBody>
      </p:sp>
      <p:sp>
        <p:nvSpPr>
          <p:cNvPr id="22" name="object 22"/>
          <p:cNvSpPr txBox="1"/>
          <p:nvPr/>
        </p:nvSpPr>
        <p:spPr>
          <a:xfrm>
            <a:off x="1713547" y="2032927"/>
            <a:ext cx="3143250" cy="3449021"/>
          </a:xfrm>
          <a:prstGeom prst="rect">
            <a:avLst/>
          </a:prstGeom>
        </p:spPr>
        <p:txBody>
          <a:bodyPr vert="horz" wrap="square" lIns="0" tIns="12065" rIns="0" bIns="0" rtlCol="0">
            <a:spAutoFit/>
          </a:bodyPr>
          <a:lstStyle/>
          <a:p>
            <a:pPr marR="48260" algn="r">
              <a:lnSpc>
                <a:spcPct val="100000"/>
              </a:lnSpc>
              <a:spcBef>
                <a:spcPts val="95"/>
              </a:spcBef>
            </a:pPr>
            <a:r>
              <a:rPr lang="pt-BR" sz="2000" dirty="0" err="1" smtClean="0">
                <a:solidFill>
                  <a:srgbClr val="00B0F0"/>
                </a:solidFill>
                <a:latin typeface="Arial"/>
                <a:cs typeface="Arial"/>
              </a:rPr>
              <a:t>Anonimização</a:t>
            </a:r>
            <a:r>
              <a:rPr lang="pt-BR" sz="2000" dirty="0" smtClean="0">
                <a:solidFill>
                  <a:srgbClr val="00B0F0"/>
                </a:solidFill>
                <a:latin typeface="Arial"/>
                <a:cs typeface="Arial"/>
              </a:rPr>
              <a:t>:</a:t>
            </a:r>
            <a:endParaRPr lang="pt-BR" sz="2000" dirty="0">
              <a:solidFill>
                <a:srgbClr val="00B0F0"/>
              </a:solidFill>
              <a:latin typeface="Arial"/>
              <a:cs typeface="Arial"/>
            </a:endParaRPr>
          </a:p>
          <a:p>
            <a:pPr marR="48260" algn="r">
              <a:lnSpc>
                <a:spcPct val="100000"/>
              </a:lnSpc>
              <a:spcBef>
                <a:spcPts val="95"/>
              </a:spcBef>
            </a:pPr>
            <a:endParaRPr lang="pt-BR" sz="2000" dirty="0" smtClean="0">
              <a:solidFill>
                <a:srgbClr val="D9D9D9"/>
              </a:solidFill>
              <a:latin typeface="Arial"/>
              <a:cs typeface="Arial"/>
            </a:endParaRPr>
          </a:p>
          <a:p>
            <a:pPr marR="48260" algn="r">
              <a:lnSpc>
                <a:spcPct val="100000"/>
              </a:lnSpc>
              <a:spcBef>
                <a:spcPts val="95"/>
              </a:spcBef>
            </a:pPr>
            <a:endParaRPr lang="pt-BR" sz="2000" dirty="0" smtClean="0">
              <a:solidFill>
                <a:schemeClr val="tx2">
                  <a:lumMod val="60000"/>
                  <a:lumOff val="40000"/>
                </a:schemeClr>
              </a:solidFill>
              <a:latin typeface="Arial"/>
              <a:cs typeface="Arial"/>
            </a:endParaRPr>
          </a:p>
          <a:p>
            <a:pPr marR="48260" algn="r">
              <a:lnSpc>
                <a:spcPct val="100000"/>
              </a:lnSpc>
              <a:spcBef>
                <a:spcPts val="95"/>
              </a:spcBef>
            </a:pPr>
            <a:r>
              <a:rPr lang="pt-BR" sz="2000" dirty="0" err="1" smtClean="0">
                <a:solidFill>
                  <a:schemeClr val="tx2">
                    <a:lumMod val="60000"/>
                    <a:lumOff val="40000"/>
                  </a:schemeClr>
                </a:solidFill>
                <a:latin typeface="Arial"/>
                <a:cs typeface="Arial"/>
              </a:rPr>
              <a:t>Pseudonimização</a:t>
            </a:r>
            <a:r>
              <a:rPr lang="pt-BR" sz="2000" dirty="0" smtClean="0">
                <a:solidFill>
                  <a:schemeClr val="tx2">
                    <a:lumMod val="60000"/>
                    <a:lumOff val="40000"/>
                  </a:schemeClr>
                </a:solidFill>
                <a:latin typeface="Arial"/>
                <a:cs typeface="Arial"/>
              </a:rPr>
              <a:t>:</a:t>
            </a:r>
            <a:endParaRPr sz="2000" dirty="0" smtClean="0">
              <a:solidFill>
                <a:schemeClr val="tx2">
                  <a:lumMod val="60000"/>
                  <a:lumOff val="40000"/>
                </a:schemeClr>
              </a:solidFill>
              <a:latin typeface="Arial"/>
              <a:cs typeface="Arial"/>
            </a:endParaRPr>
          </a:p>
          <a:p>
            <a:pPr marR="19050" algn="r">
              <a:lnSpc>
                <a:spcPct val="100000"/>
              </a:lnSpc>
              <a:spcBef>
                <a:spcPts val="1235"/>
              </a:spcBef>
            </a:pPr>
            <a:endParaRPr lang="pt-BR" sz="2000" spc="-10" dirty="0" smtClean="0">
              <a:solidFill>
                <a:srgbClr val="D9D9D9"/>
              </a:solidFill>
              <a:latin typeface="Arial"/>
              <a:cs typeface="Arial"/>
            </a:endParaRPr>
          </a:p>
          <a:p>
            <a:pPr marR="19050" algn="r">
              <a:lnSpc>
                <a:spcPct val="100000"/>
              </a:lnSpc>
              <a:spcBef>
                <a:spcPts val="1235"/>
              </a:spcBef>
            </a:pPr>
            <a:endParaRPr lang="pt-BR" sz="2000" spc="-10" dirty="0" smtClean="0">
              <a:solidFill>
                <a:schemeClr val="tx2">
                  <a:lumMod val="40000"/>
                  <a:lumOff val="60000"/>
                </a:schemeClr>
              </a:solidFill>
              <a:latin typeface="Arial"/>
              <a:cs typeface="Arial"/>
            </a:endParaRPr>
          </a:p>
          <a:p>
            <a:pPr marR="48260" algn="r">
              <a:lnSpc>
                <a:spcPct val="100000"/>
              </a:lnSpc>
              <a:spcBef>
                <a:spcPts val="95"/>
              </a:spcBef>
            </a:pPr>
            <a:r>
              <a:rPr lang="pt-BR" sz="2000" dirty="0" smtClean="0">
                <a:solidFill>
                  <a:schemeClr val="tx2">
                    <a:lumMod val="40000"/>
                    <a:lumOff val="60000"/>
                  </a:schemeClr>
                </a:solidFill>
                <a:latin typeface="Arial"/>
                <a:cs typeface="Arial"/>
              </a:rPr>
              <a:t>Criptografia:</a:t>
            </a:r>
            <a:endParaRPr lang="pt-BR" sz="2000" spc="-10" dirty="0" smtClean="0">
              <a:solidFill>
                <a:schemeClr val="tx2">
                  <a:lumMod val="40000"/>
                  <a:lumOff val="60000"/>
                </a:schemeClr>
              </a:solidFill>
              <a:latin typeface="Arial"/>
              <a:cs typeface="Arial"/>
            </a:endParaRPr>
          </a:p>
          <a:p>
            <a:pPr marR="19050" algn="r">
              <a:lnSpc>
                <a:spcPct val="100000"/>
              </a:lnSpc>
              <a:spcBef>
                <a:spcPts val="1235"/>
              </a:spcBef>
            </a:pPr>
            <a:endParaRPr lang="pt-BR" sz="2000" spc="-10" dirty="0">
              <a:solidFill>
                <a:schemeClr val="bg1"/>
              </a:solidFill>
              <a:latin typeface="Arial"/>
              <a:cs typeface="Arial"/>
            </a:endParaRPr>
          </a:p>
          <a:p>
            <a:pPr marR="19050" algn="r">
              <a:lnSpc>
                <a:spcPct val="100000"/>
              </a:lnSpc>
              <a:spcBef>
                <a:spcPts val="1235"/>
              </a:spcBef>
            </a:pPr>
            <a:r>
              <a:rPr lang="pt-BR" sz="2000" spc="-10" dirty="0" smtClean="0">
                <a:solidFill>
                  <a:schemeClr val="bg1"/>
                </a:solidFill>
                <a:latin typeface="Arial"/>
                <a:cs typeface="Arial"/>
              </a:rPr>
              <a:t>Controle de Acesso:</a:t>
            </a:r>
            <a:endParaRPr lang="pt-BR" sz="2000" dirty="0">
              <a:solidFill>
                <a:schemeClr val="bg1"/>
              </a:solidFill>
              <a:latin typeface="Arial"/>
              <a:cs typeface="Arial"/>
            </a:endParaRPr>
          </a:p>
        </p:txBody>
      </p:sp>
      <p:sp>
        <p:nvSpPr>
          <p:cNvPr id="24" name="object 3"/>
          <p:cNvSpPr txBox="1">
            <a:spLocks/>
          </p:cNvSpPr>
          <p:nvPr/>
        </p:nvSpPr>
        <p:spPr>
          <a:xfrm>
            <a:off x="858412" y="1223409"/>
            <a:ext cx="10483390" cy="566822"/>
          </a:xfrm>
          <a:prstGeom prst="rect">
            <a:avLst/>
          </a:prstGeom>
        </p:spPr>
        <p:txBody>
          <a:bodyPr vert="horz" wrap="square" lIns="0" tIns="12700" rIns="0" bIns="0" rtlCol="0">
            <a:spAutoFit/>
          </a:bodyPr>
          <a:lstStyle>
            <a:lvl1pPr>
              <a:defRPr sz="4000" b="1" i="0">
                <a:solidFill>
                  <a:schemeClr val="bg1"/>
                </a:solidFill>
                <a:latin typeface="Arial"/>
                <a:ea typeface="+mj-ea"/>
                <a:cs typeface="Arial"/>
              </a:defRPr>
            </a:lvl1pPr>
          </a:lstStyle>
          <a:p>
            <a:pPr marL="12700">
              <a:spcBef>
                <a:spcPts val="100"/>
              </a:spcBef>
            </a:pPr>
            <a:r>
              <a:rPr lang="pt-BR" sz="1800" b="0" dirty="0"/>
              <a:t>A privacidade dos dados depende de uma série de técnicas que fortalecem a segurança e limitam o acesso indevido a informações sensíveis. As principais ferramentas incluem:</a:t>
            </a:r>
          </a:p>
        </p:txBody>
      </p:sp>
      <p:sp>
        <p:nvSpPr>
          <p:cNvPr id="25" name="object 22"/>
          <p:cNvSpPr txBox="1"/>
          <p:nvPr/>
        </p:nvSpPr>
        <p:spPr>
          <a:xfrm>
            <a:off x="4933950" y="2045751"/>
            <a:ext cx="6267450" cy="4090222"/>
          </a:xfrm>
          <a:prstGeom prst="rect">
            <a:avLst/>
          </a:prstGeom>
        </p:spPr>
        <p:txBody>
          <a:bodyPr vert="horz" wrap="square" lIns="0" tIns="12065" rIns="0" bIns="0" rtlCol="0">
            <a:spAutoFit/>
          </a:bodyPr>
          <a:lstStyle/>
          <a:p>
            <a:pPr marR="48260" algn="l">
              <a:lnSpc>
                <a:spcPct val="100000"/>
              </a:lnSpc>
              <a:spcBef>
                <a:spcPts val="95"/>
              </a:spcBef>
            </a:pPr>
            <a:r>
              <a:rPr lang="pt-BR" sz="2000" dirty="0" smtClean="0">
                <a:solidFill>
                  <a:srgbClr val="00B0F0"/>
                </a:solidFill>
                <a:latin typeface="Arial"/>
                <a:cs typeface="Arial"/>
              </a:rPr>
              <a:t>Remove identificadores pessoais dos dados, impossibilitando a identificação direta de indivíduos.</a:t>
            </a:r>
          </a:p>
          <a:p>
            <a:pPr marR="48260" algn="l">
              <a:lnSpc>
                <a:spcPct val="100000"/>
              </a:lnSpc>
              <a:spcBef>
                <a:spcPts val="95"/>
              </a:spcBef>
            </a:pPr>
            <a:endParaRPr lang="pt-BR" sz="2000" dirty="0" smtClean="0">
              <a:solidFill>
                <a:schemeClr val="tx2">
                  <a:lumMod val="60000"/>
                  <a:lumOff val="40000"/>
                </a:schemeClr>
              </a:solidFill>
              <a:latin typeface="Arial"/>
              <a:cs typeface="Arial"/>
            </a:endParaRPr>
          </a:p>
          <a:p>
            <a:pPr marR="48260" algn="l">
              <a:lnSpc>
                <a:spcPct val="100000"/>
              </a:lnSpc>
              <a:spcBef>
                <a:spcPts val="95"/>
              </a:spcBef>
            </a:pPr>
            <a:r>
              <a:rPr lang="pt-BR" sz="2000" dirty="0" smtClean="0">
                <a:solidFill>
                  <a:schemeClr val="tx2">
                    <a:lumMod val="60000"/>
                    <a:lumOff val="40000"/>
                  </a:schemeClr>
                </a:solidFill>
                <a:latin typeface="Arial"/>
                <a:cs typeface="Arial"/>
              </a:rPr>
              <a:t>Substitui identificadores por pseudônimos, permitindo certo grau de privacidade, mas ainda possibilitando a </a:t>
            </a:r>
            <a:r>
              <a:rPr lang="pt-BR" sz="2000" dirty="0" err="1" smtClean="0">
                <a:solidFill>
                  <a:schemeClr val="tx2">
                    <a:lumMod val="60000"/>
                    <a:lumOff val="40000"/>
                  </a:schemeClr>
                </a:solidFill>
                <a:latin typeface="Arial"/>
                <a:cs typeface="Arial"/>
              </a:rPr>
              <a:t>reidentificação</a:t>
            </a:r>
            <a:r>
              <a:rPr lang="pt-BR" sz="2000" dirty="0" smtClean="0">
                <a:solidFill>
                  <a:schemeClr val="tx2">
                    <a:lumMod val="60000"/>
                    <a:lumOff val="40000"/>
                  </a:schemeClr>
                </a:solidFill>
                <a:latin typeface="Arial"/>
                <a:cs typeface="Arial"/>
              </a:rPr>
              <a:t> com informações adicionais.</a:t>
            </a:r>
            <a:endParaRPr lang="pt-BR" sz="2000" dirty="0">
              <a:solidFill>
                <a:schemeClr val="tx2">
                  <a:lumMod val="60000"/>
                  <a:lumOff val="40000"/>
                </a:schemeClr>
              </a:solidFill>
              <a:latin typeface="Arial"/>
              <a:cs typeface="Arial"/>
            </a:endParaRPr>
          </a:p>
          <a:p>
            <a:pPr marR="48260" algn="l">
              <a:lnSpc>
                <a:spcPct val="100000"/>
              </a:lnSpc>
              <a:spcBef>
                <a:spcPts val="95"/>
              </a:spcBef>
            </a:pPr>
            <a:endParaRPr lang="pt-BR" sz="2000" spc="-10" dirty="0" smtClean="0">
              <a:solidFill>
                <a:schemeClr val="tx2">
                  <a:lumMod val="40000"/>
                  <a:lumOff val="60000"/>
                </a:schemeClr>
              </a:solidFill>
              <a:latin typeface="Arial"/>
              <a:cs typeface="Arial"/>
            </a:endParaRPr>
          </a:p>
          <a:p>
            <a:pPr marR="48260" algn="l">
              <a:lnSpc>
                <a:spcPct val="100000"/>
              </a:lnSpc>
              <a:spcBef>
                <a:spcPts val="95"/>
              </a:spcBef>
            </a:pPr>
            <a:r>
              <a:rPr lang="pt-BR" sz="2000" spc="-10" dirty="0" smtClean="0">
                <a:solidFill>
                  <a:schemeClr val="tx2">
                    <a:lumMod val="40000"/>
                    <a:lumOff val="60000"/>
                  </a:schemeClr>
                </a:solidFill>
                <a:latin typeface="Arial"/>
                <a:cs typeface="Arial"/>
              </a:rPr>
              <a:t>Garante que os dados, mesmo que interceptados, não possam ser lidos sem as chaves apropriadas.</a:t>
            </a:r>
          </a:p>
          <a:p>
            <a:pPr marR="48260" algn="l">
              <a:lnSpc>
                <a:spcPct val="100000"/>
              </a:lnSpc>
              <a:spcBef>
                <a:spcPts val="95"/>
              </a:spcBef>
            </a:pPr>
            <a:endParaRPr lang="pt-BR" sz="2000" spc="-10" dirty="0" smtClean="0">
              <a:solidFill>
                <a:schemeClr val="bg1"/>
              </a:solidFill>
              <a:latin typeface="Arial"/>
              <a:cs typeface="Arial"/>
            </a:endParaRPr>
          </a:p>
          <a:p>
            <a:pPr marR="48260" algn="l">
              <a:lnSpc>
                <a:spcPct val="100000"/>
              </a:lnSpc>
              <a:spcBef>
                <a:spcPts val="95"/>
              </a:spcBef>
            </a:pPr>
            <a:r>
              <a:rPr lang="pt-BR" sz="2000" spc="-10" dirty="0" smtClean="0">
                <a:solidFill>
                  <a:schemeClr val="bg1"/>
                </a:solidFill>
                <a:latin typeface="Arial"/>
                <a:cs typeface="Arial"/>
              </a:rPr>
              <a:t>Define quem pode acessar e manipular dados sensíveis, reduzindo riscos de violação interna e externa.</a:t>
            </a:r>
            <a:endParaRPr sz="2000" dirty="0">
              <a:solidFill>
                <a:schemeClr val="bg1"/>
              </a:solidFill>
              <a:latin typeface="Arial"/>
              <a:cs typeface="Arial"/>
            </a:endParaRP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12192000" cy="6857998"/>
          </a:xfrm>
          <a:prstGeom prst="rect">
            <a:avLst/>
          </a:prstGeom>
        </p:spPr>
      </p:pic>
      <p:sp>
        <p:nvSpPr>
          <p:cNvPr id="26" name="object 2"/>
          <p:cNvSpPr txBox="1">
            <a:spLocks noGrp="1"/>
          </p:cNvSpPr>
          <p:nvPr>
            <p:ph type="title"/>
          </p:nvPr>
        </p:nvSpPr>
        <p:spPr>
          <a:xfrm>
            <a:off x="1295400" y="228600"/>
            <a:ext cx="9296400" cy="1243930"/>
          </a:xfrm>
          <a:prstGeom prst="rect">
            <a:avLst/>
          </a:prstGeom>
        </p:spPr>
        <p:txBody>
          <a:bodyPr vert="horz" wrap="square" lIns="0" tIns="12700" rIns="0" bIns="0" rtlCol="0">
            <a:spAutoFit/>
          </a:bodyPr>
          <a:lstStyle/>
          <a:p>
            <a:pPr marR="89535" algn="ctr">
              <a:lnSpc>
                <a:spcPts val="4760"/>
              </a:lnSpc>
              <a:spcBef>
                <a:spcPts val="100"/>
              </a:spcBef>
            </a:pPr>
            <a:r>
              <a:rPr lang="pt-BR" spc="-20" dirty="0"/>
              <a:t>CONSENTIMENTO </a:t>
            </a:r>
            <a:r>
              <a:rPr lang="pt-BR" spc="-20" dirty="0" smtClean="0"/>
              <a:t>INFORMADO</a:t>
            </a:r>
            <a:br>
              <a:rPr lang="pt-BR" spc="-20" dirty="0" smtClean="0"/>
            </a:br>
            <a:r>
              <a:rPr lang="pt-BR" sz="2300" b="0" spc="-10" dirty="0"/>
              <a:t>O consentimento informado da base técnica e ética é um pilar </a:t>
            </a:r>
            <a:r>
              <a:rPr lang="pt-BR" sz="2300" b="0" spc="-10" dirty="0" smtClean="0"/>
              <a:t>central</a:t>
            </a:r>
            <a:endParaRPr sz="2300" dirty="0">
              <a:latin typeface="Arial"/>
              <a:cs typeface="Arial"/>
            </a:endParaRPr>
          </a:p>
        </p:txBody>
      </p:sp>
      <p:sp>
        <p:nvSpPr>
          <p:cNvPr id="29" name="object 7"/>
          <p:cNvSpPr txBox="1"/>
          <p:nvPr/>
        </p:nvSpPr>
        <p:spPr>
          <a:xfrm>
            <a:off x="913817" y="1667313"/>
            <a:ext cx="4396740" cy="284480"/>
          </a:xfrm>
          <a:prstGeom prst="rect">
            <a:avLst/>
          </a:prstGeom>
        </p:spPr>
        <p:txBody>
          <a:bodyPr vert="horz" wrap="square" lIns="0" tIns="12065" rIns="0" bIns="0" rtlCol="0">
            <a:spAutoFit/>
          </a:bodyPr>
          <a:lstStyle/>
          <a:p>
            <a:pPr marL="12700" algn="ctr">
              <a:lnSpc>
                <a:spcPct val="100000"/>
              </a:lnSpc>
              <a:spcBef>
                <a:spcPts val="95"/>
              </a:spcBef>
            </a:pPr>
            <a:r>
              <a:rPr lang="pt-BR" sz="1700" spc="-45" dirty="0" smtClean="0">
                <a:solidFill>
                  <a:srgbClr val="9DC3E6"/>
                </a:solidFill>
                <a:latin typeface="Arial"/>
                <a:cs typeface="Arial"/>
              </a:rPr>
              <a:t>TRANSPARÊNCIA</a:t>
            </a:r>
            <a:endParaRPr sz="1700" dirty="0">
              <a:latin typeface="Arial"/>
              <a:cs typeface="Arial"/>
            </a:endParaRPr>
          </a:p>
        </p:txBody>
      </p:sp>
      <p:sp>
        <p:nvSpPr>
          <p:cNvPr id="30" name="object 8"/>
          <p:cNvSpPr txBox="1"/>
          <p:nvPr/>
        </p:nvSpPr>
        <p:spPr>
          <a:xfrm>
            <a:off x="6423357" y="1633888"/>
            <a:ext cx="5090160" cy="284480"/>
          </a:xfrm>
          <a:prstGeom prst="rect">
            <a:avLst/>
          </a:prstGeom>
        </p:spPr>
        <p:txBody>
          <a:bodyPr vert="horz" wrap="square" lIns="0" tIns="12065" rIns="0" bIns="0" rtlCol="0">
            <a:spAutoFit/>
          </a:bodyPr>
          <a:lstStyle/>
          <a:p>
            <a:pPr marL="12700" algn="ctr">
              <a:lnSpc>
                <a:spcPct val="100000"/>
              </a:lnSpc>
              <a:spcBef>
                <a:spcPts val="95"/>
              </a:spcBef>
            </a:pPr>
            <a:r>
              <a:rPr lang="pt-BR" sz="1700" spc="-45" dirty="0" smtClean="0">
                <a:solidFill>
                  <a:srgbClr val="9DC3E6"/>
                </a:solidFill>
                <a:latin typeface="Arial"/>
                <a:cs typeface="Arial"/>
              </a:rPr>
              <a:t>CONSENTIMENTO CLARO</a:t>
            </a:r>
            <a:endParaRPr sz="1700" dirty="0">
              <a:latin typeface="Arial"/>
              <a:cs typeface="Arial"/>
            </a:endParaRPr>
          </a:p>
        </p:txBody>
      </p:sp>
      <p:pic>
        <p:nvPicPr>
          <p:cNvPr id="34" name="object 3"/>
          <p:cNvPicPr/>
          <p:nvPr/>
        </p:nvPicPr>
        <p:blipFill>
          <a:blip r:embed="rId3" cstate="print"/>
          <a:stretch>
            <a:fillRect/>
          </a:stretch>
        </p:blipFill>
        <p:spPr>
          <a:xfrm>
            <a:off x="670560" y="2001773"/>
            <a:ext cx="4821173" cy="4450080"/>
          </a:xfrm>
          <a:prstGeom prst="rect">
            <a:avLst/>
          </a:prstGeom>
        </p:spPr>
      </p:pic>
      <p:sp>
        <p:nvSpPr>
          <p:cNvPr id="35" name="object 6"/>
          <p:cNvSpPr txBox="1">
            <a:spLocks/>
          </p:cNvSpPr>
          <p:nvPr/>
        </p:nvSpPr>
        <p:spPr>
          <a:xfrm>
            <a:off x="685800" y="2001773"/>
            <a:ext cx="4822190" cy="3554819"/>
          </a:xfrm>
          <a:prstGeom prst="rect">
            <a:avLst/>
          </a:prstGeom>
        </p:spPr>
        <p:txBody>
          <a:bodyPr vert="horz" wrap="square" lIns="0" tIns="2286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4025" marR="1356360">
              <a:spcBef>
                <a:spcPts val="1800"/>
              </a:spcBef>
            </a:pPr>
            <a:r>
              <a:rPr lang="pt-BR" dirty="0">
                <a:solidFill>
                  <a:schemeClr val="tx2">
                    <a:lumMod val="20000"/>
                    <a:lumOff val="80000"/>
                  </a:schemeClr>
                </a:solidFill>
              </a:rPr>
              <a:t>As organizações devem fornecer uma explicação clara, acessível e compreensível sobre como os dados serão coletados, utilizados, armazenados e, eventualmente, compartilhados. Isso envolve evitar o uso de jargões técnicos ou termos confusos, e apresentar políticas de privacidade de forma simplificada.</a:t>
            </a:r>
            <a:endParaRPr lang="pt-BR" b="1" spc="-10" dirty="0">
              <a:solidFill>
                <a:schemeClr val="tx2">
                  <a:lumMod val="20000"/>
                  <a:lumOff val="80000"/>
                </a:schemeClr>
              </a:solidFill>
              <a:latin typeface="Arial"/>
              <a:cs typeface="Arial"/>
            </a:endParaRPr>
          </a:p>
        </p:txBody>
      </p:sp>
      <p:pic>
        <p:nvPicPr>
          <p:cNvPr id="37" name="object 5"/>
          <p:cNvPicPr/>
          <p:nvPr/>
        </p:nvPicPr>
        <p:blipFill>
          <a:blip r:embed="rId4" cstate="print"/>
          <a:stretch>
            <a:fillRect/>
          </a:stretch>
        </p:blipFill>
        <p:spPr>
          <a:xfrm>
            <a:off x="6522720" y="1963674"/>
            <a:ext cx="4821935" cy="4450080"/>
          </a:xfrm>
          <a:prstGeom prst="rect">
            <a:avLst/>
          </a:prstGeom>
        </p:spPr>
      </p:pic>
      <p:sp>
        <p:nvSpPr>
          <p:cNvPr id="38" name="object 6"/>
          <p:cNvSpPr txBox="1">
            <a:spLocks/>
          </p:cNvSpPr>
          <p:nvPr/>
        </p:nvSpPr>
        <p:spPr>
          <a:xfrm>
            <a:off x="6522720" y="1963674"/>
            <a:ext cx="4822190" cy="3277820"/>
          </a:xfrm>
          <a:prstGeom prst="rect">
            <a:avLst/>
          </a:prstGeom>
        </p:spPr>
        <p:txBody>
          <a:bodyPr vert="horz" wrap="square" lIns="0" tIns="2286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4025" marR="1356360">
              <a:spcBef>
                <a:spcPts val="1800"/>
              </a:spcBef>
            </a:pPr>
            <a:r>
              <a:rPr lang="pt-BR" dirty="0">
                <a:solidFill>
                  <a:schemeClr val="tx2">
                    <a:lumMod val="20000"/>
                    <a:lumOff val="80000"/>
                  </a:schemeClr>
                </a:solidFill>
              </a:rPr>
              <a:t>Os usuários precisam dar permissão de forma ativa para o uso de seus dados, com a possibilidade de escolher quais informações estão dispostos a compartilhar e para quais finalidades. O consentimento não pode ser generalizado ou implícito; deve ser específico, informado e, sempre que possível, atualizado.</a:t>
            </a:r>
            <a:endParaRPr lang="pt-BR" b="1" spc="-10" dirty="0" smtClean="0">
              <a:solidFill>
                <a:schemeClr val="tx2">
                  <a:lumMod val="20000"/>
                  <a:lumOff val="80000"/>
                </a:schemeClr>
              </a:solidFill>
              <a:latin typeface="Arial"/>
              <a:cs typeface="Arial"/>
            </a:endParaRPr>
          </a:p>
        </p:txBody>
      </p:sp>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TotalTime>
  <Words>1173</Words>
  <Application>Microsoft Office PowerPoint</Application>
  <PresentationFormat>Personalizar</PresentationFormat>
  <Paragraphs>125</Paragraphs>
  <Slides>12</Slides>
  <Notes>0</Notes>
  <HiddenSlides>0</HiddenSlides>
  <MMClips>0</MMClips>
  <ScaleCrop>false</ScaleCrop>
  <HeadingPairs>
    <vt:vector size="4" baseType="variant">
      <vt:variant>
        <vt:lpstr>Tema</vt:lpstr>
      </vt:variant>
      <vt:variant>
        <vt:i4>1</vt:i4>
      </vt:variant>
      <vt:variant>
        <vt:lpstr>Títulos de slides</vt:lpstr>
      </vt:variant>
      <vt:variant>
        <vt:i4>12</vt:i4>
      </vt:variant>
    </vt:vector>
  </HeadingPairs>
  <TitlesOfParts>
    <vt:vector size="13" baseType="lpstr">
      <vt:lpstr>Office Theme</vt:lpstr>
      <vt:lpstr>Apresentação do PowerPoint</vt:lpstr>
      <vt:lpstr>INTRODUÇÃO AO BIG DATA</vt:lpstr>
      <vt:lpstr>Apresentação do PowerPoint</vt:lpstr>
      <vt:lpstr>Apresentação do PowerPoint</vt:lpstr>
      <vt:lpstr>Apresentação do PowerPoint</vt:lpstr>
      <vt:lpstr>QUAIS SÃO OS DESAFIOS E RISCOS À PRIVACIDADE?</vt:lpstr>
      <vt:lpstr>EXEMPLOS DE CASOS REAIS</vt:lpstr>
      <vt:lpstr>SOLUÇÕES E FUTURO DA PRIVACIDADE</vt:lpstr>
      <vt:lpstr>CONSENTIMENTO INFORMADO O consentimento informado da base técnica e ética é um pilar central</vt:lpstr>
      <vt:lpstr>TENDÊNCIAS FUTURAS O futuro da privacidade ao avanço tecnológico</vt:lpstr>
      <vt:lpstr>LEGISLAÇÕES FUTURAS</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Usuário do Windows</cp:lastModifiedBy>
  <cp:revision>54</cp:revision>
  <dcterms:created xsi:type="dcterms:W3CDTF">2024-06-06T10:09:56Z</dcterms:created>
  <dcterms:modified xsi:type="dcterms:W3CDTF">2024-09-25T00:05:36Z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0x010100BE32735ED4BC2C4788F694D52424E422</vt:lpwstr>
  </property>
  <property fmtid="{D5CDD505-2E9C-101B-9397-08002B2CF9AE}" pid="3" name="Created">
    <vt:filetime>2022-06-08T00:00:00Z</vt:filetime>
  </property>
  <property fmtid="{D5CDD505-2E9C-101B-9397-08002B2CF9AE}" pid="4" name="Creator">
    <vt:lpwstr>Acrobat PDFMaker 22 para PowerPoint</vt:lpwstr>
  </property>
  <property fmtid="{D5CDD505-2E9C-101B-9397-08002B2CF9AE}" pid="5" name="LastSaved">
    <vt:filetime>2024-06-06T00:00:00Z</vt:filetime>
  </property>
  <property fmtid="{D5CDD505-2E9C-101B-9397-08002B2CF9AE}" pid="6" name="Producer">
    <vt:lpwstr>3-Heights(TM) PDF Security Shell 4.8.25.2 (http://www.pdf-tools.com)</vt:lpwstr>
  </property>
</Properties>
</file>